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01" r:id="rId3"/>
    <p:sldId id="259" r:id="rId4"/>
    <p:sldId id="300" r:id="rId5"/>
    <p:sldId id="262" r:id="rId6"/>
    <p:sldId id="263" r:id="rId7"/>
    <p:sldId id="274" r:id="rId8"/>
    <p:sldId id="264" r:id="rId9"/>
    <p:sldId id="267" r:id="rId10"/>
    <p:sldId id="298" r:id="rId11"/>
    <p:sldId id="304" r:id="rId12"/>
    <p:sldId id="305" r:id="rId13"/>
    <p:sldId id="306" r:id="rId14"/>
    <p:sldId id="271" r:id="rId15"/>
    <p:sldId id="299" r:id="rId16"/>
    <p:sldId id="310" r:id="rId17"/>
    <p:sldId id="312" r:id="rId18"/>
    <p:sldId id="311" r:id="rId19"/>
    <p:sldId id="277" r:id="rId20"/>
    <p:sldId id="303" r:id="rId21"/>
    <p:sldId id="307" r:id="rId22"/>
    <p:sldId id="309" r:id="rId23"/>
    <p:sldId id="313" r:id="rId24"/>
  </p:sldIdLst>
  <p:sldSz cx="9144000" cy="5143500" type="screen16x9"/>
  <p:notesSz cx="6858000" cy="9144000"/>
  <p:embeddedFontLst>
    <p:embeddedFont>
      <p:font typeface="Exo 2" panose="020B0604020202020204" charset="0"/>
      <p:regular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Times" panose="02020603050405020304" pitchFamily="18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AF798-7C3C-F889-37C4-D02558533CEF}" v="29" dt="2021-06-16T15:46:36.436"/>
    <p1510:client id="{29B426C1-712E-AE56-1E6B-BB1560DAEE84}" v="792" dt="2021-06-21T05:51:21.187"/>
    <p1510:client id="{3538BDE7-ADA1-D453-DB98-CE37E5559E9C}" v="887" dt="2021-06-15T11:11:46.794"/>
    <p1510:client id="{48C533B0-1387-9A05-0902-68001C621D7B}" v="504" dt="2021-06-19T18:35:36.334"/>
    <p1510:client id="{4F31D41B-789E-4CE1-860A-EB0EB1A45F5D}" v="70" dt="2021-06-15T08:40:23.758"/>
    <p1510:client id="{55FA85F7-9FBE-2613-144B-316287BA5087}" v="138" dt="2021-06-19T09:26:35.627"/>
    <p1510:client id="{7DBCF50F-073A-1E7B-8472-3B98CAA3E2A9}" v="11" dt="2021-06-20T17:14:17.504"/>
    <p1510:client id="{8E5D264B-DA03-970E-787F-2F65145A1C0C}" v="418" dt="2021-06-20T14:12:17.783"/>
    <p1510:client id="{908978F2-7C63-CE21-770E-E45525D2B7C0}" v="1379" dt="2021-06-20T21:19:33.219"/>
    <p1510:client id="{A691B46D-56B5-8612-441F-F9EA00375FE0}" v="3" dt="2021-06-16T07:01:53.254"/>
    <p1510:client id="{A7785AFC-BABC-05E5-322B-0278BCF96282}" v="4" dt="2021-06-19T12:20:23.231"/>
    <p1510:client id="{AFA02A7D-4456-F223-DF7B-C122FDDBFEED}" v="126" dt="2021-06-15T09:48:07.532"/>
    <p1510:client id="{B7872506-9681-2D4C-7B35-D7DA7CFE9850}" v="1" dt="2021-06-21T05:47:57.052"/>
    <p1510:client id="{BAF570CB-4084-9875-4275-13E6595CFD2D}" v="28" dt="2021-06-16T15:44:27.346"/>
    <p1510:client id="{BFAB15AD-A156-55D6-4DC3-48AC0E5EDDE3}" v="1402" dt="2021-06-21T05:31:00.783"/>
    <p1510:client id="{C5C9555D-F428-BE65-6DA2-764D9200E50F}" v="23" dt="2021-06-16T15:58:22.799"/>
    <p1510:client id="{D05700B4-4E78-D915-7EAC-4067B3898919}" v="4" dt="2021-06-15T07:13:15.013"/>
    <p1510:client id="{EA25293F-B804-394D-8936-923549153CD8}" v="1" dt="2021-06-20T14:44:51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35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999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vi-VN"/>
              <a:t>- Sau khi </a:t>
            </a:r>
            <a:r>
              <a:rPr lang="vi-VN" err="1"/>
              <a:t>biểu</a:t>
            </a:r>
            <a:r>
              <a:rPr lang="vi-VN"/>
              <a:t> </a:t>
            </a:r>
            <a:r>
              <a:rPr lang="vi-VN" err="1"/>
              <a:t>diễn</a:t>
            </a:r>
            <a:r>
              <a:rPr lang="vi-VN"/>
              <a:t> </a:t>
            </a:r>
            <a:r>
              <a:rPr lang="vi-VN" err="1"/>
              <a:t>dưới</a:t>
            </a:r>
            <a:r>
              <a:rPr lang="vi-VN"/>
              <a:t> </a:t>
            </a:r>
            <a:r>
              <a:rPr lang="vi-VN" err="1"/>
              <a:t>dạng</a:t>
            </a:r>
            <a:r>
              <a:rPr lang="vi-VN"/>
              <a:t> </a:t>
            </a:r>
            <a:r>
              <a:rPr lang="vi-VN" err="1"/>
              <a:t>vector</a:t>
            </a:r>
            <a:r>
              <a:rPr lang="vi-VN"/>
              <a:t> </a:t>
            </a:r>
            <a:r>
              <a:rPr lang="vi-VN" err="1"/>
              <a:t>và</a:t>
            </a:r>
            <a:r>
              <a:rPr lang="vi-VN"/>
              <a:t> </a:t>
            </a:r>
            <a:r>
              <a:rPr lang="vi-VN" err="1"/>
              <a:t>tính</a:t>
            </a:r>
            <a:r>
              <a:rPr lang="vi-VN"/>
              <a:t> </a:t>
            </a:r>
            <a:r>
              <a:rPr lang="vi-VN" err="1"/>
              <a:t>khoảng</a:t>
            </a:r>
            <a:r>
              <a:rPr lang="vi-VN"/>
              <a:t> </a:t>
            </a:r>
            <a:r>
              <a:rPr lang="vi-VN" err="1"/>
              <a:t>cách</a:t>
            </a:r>
            <a:r>
              <a:rPr lang="vi-VN"/>
              <a:t>, ta </a:t>
            </a:r>
            <a:r>
              <a:rPr lang="vi-VN" err="1"/>
              <a:t>xếp</a:t>
            </a:r>
            <a:r>
              <a:rPr lang="vi-VN"/>
              <a:t> </a:t>
            </a:r>
            <a:r>
              <a:rPr lang="vi-VN" err="1"/>
              <a:t>hạng</a:t>
            </a:r>
            <a:r>
              <a:rPr lang="vi-VN"/>
              <a:t> </a:t>
            </a:r>
            <a:r>
              <a:rPr lang="vi-VN" err="1"/>
              <a:t>được</a:t>
            </a:r>
            <a:r>
              <a:rPr lang="vi-VN"/>
              <a:t> </a:t>
            </a:r>
            <a:r>
              <a:rPr lang="vi-VN" err="1"/>
              <a:t>các</a:t>
            </a:r>
            <a:r>
              <a:rPr lang="vi-VN"/>
              <a:t> </a:t>
            </a:r>
            <a:r>
              <a:rPr lang="vi-VN" err="1"/>
              <a:t>tài</a:t>
            </a:r>
            <a:r>
              <a:rPr lang="vi-VN"/>
              <a:t> </a:t>
            </a:r>
            <a:r>
              <a:rPr lang="vi-VN" err="1"/>
              <a:t>liệu</a:t>
            </a:r>
            <a:r>
              <a:rPr lang="vi-VN"/>
              <a:t> </a:t>
            </a:r>
            <a:r>
              <a:rPr lang="vi-VN" err="1"/>
              <a:t>tìm</a:t>
            </a:r>
            <a:r>
              <a:rPr lang="vi-VN"/>
              <a:t> </a:t>
            </a:r>
            <a:r>
              <a:rPr lang="vi-VN" err="1"/>
              <a:t>kiếm</a:t>
            </a:r>
            <a:r>
              <a:rPr lang="vi-VN"/>
              <a:t> </a:t>
            </a:r>
            <a:r>
              <a:rPr lang="vi-VN" err="1"/>
              <a:t>với</a:t>
            </a:r>
            <a:r>
              <a:rPr lang="vi-VN"/>
              <a:t> </a:t>
            </a:r>
            <a:r>
              <a:rPr lang="vi-VN" err="1"/>
              <a:t>từng</a:t>
            </a:r>
            <a:r>
              <a:rPr lang="vi-VN"/>
              <a:t> </a:t>
            </a:r>
            <a:r>
              <a:rPr lang="vi-VN" err="1"/>
              <a:t>query</a:t>
            </a:r>
            <a:r>
              <a:rPr lang="vi-VN"/>
              <a:t> </a:t>
            </a:r>
            <a:r>
              <a:rPr lang="vi-VN" err="1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147823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61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24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674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44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681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127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1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None/>
              <a:defRPr sz="1400"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rPr>
              <a:t>CREDITS: This presentation template was created by </a:t>
            </a:r>
            <a:r>
              <a:rPr lang="en-GB" sz="1000" b="1">
                <a:solidFill>
                  <a:srgbClr val="434343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3"/>
              </a:rPr>
              <a:t>Slidesgo</a:t>
            </a:r>
            <a:r>
              <a:rPr lang="en-GB" sz="10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rPr>
              <a:t>, including icons by </a:t>
            </a:r>
            <a:r>
              <a:rPr lang="en-GB" sz="1000" b="1">
                <a:solidFill>
                  <a:srgbClr val="434343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4"/>
              </a:rPr>
              <a:t>Flaticon</a:t>
            </a:r>
            <a:r>
              <a:rPr lang="en-GB" sz="10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rPr>
              <a:t>, and infographics &amp; images by </a:t>
            </a:r>
            <a:r>
              <a:rPr lang="en-GB" sz="1000" b="1">
                <a:solidFill>
                  <a:srgbClr val="434343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5"/>
              </a:rPr>
              <a:t>Freepik</a:t>
            </a:r>
            <a:r>
              <a:rPr lang="en-GB" sz="10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rPr>
              <a:t>. </a:t>
            </a:r>
            <a:endParaRPr sz="1000">
              <a:solidFill>
                <a:srgbClr val="434343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434343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Roboto Condensed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683260" y="915670"/>
            <a:ext cx="7903210" cy="1782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>
                <a:solidFill>
                  <a:srgbClr val="0070C0"/>
                </a:solidFill>
                <a:latin typeface="Times New Roman"/>
                <a:cs typeface="Times New Roman"/>
              </a:rPr>
              <a:t>HỆ THỐNG TRA CỨU LUẬT ĐẤT ĐAI</a:t>
            </a:r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5488940" y="3220085"/>
            <a:ext cx="3629660" cy="15468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/>
            <a:r>
              <a:rPr lang="en-US" altLang="en-GB" sz="1600">
                <a:latin typeface="Times New Roman"/>
                <a:cs typeface="Times New Roman"/>
              </a:rPr>
              <a:t>GVHD : TS Nguyễn </a:t>
            </a:r>
            <a:r>
              <a:rPr lang="en-US" altLang="en-GB" sz="1600" err="1">
                <a:latin typeface="Times New Roman"/>
                <a:cs typeface="Times New Roman"/>
              </a:rPr>
              <a:t>Đình</a:t>
            </a:r>
            <a:r>
              <a:rPr lang="en-US" altLang="en-GB" sz="1600">
                <a:latin typeface="Times New Roman"/>
                <a:cs typeface="Times New Roman"/>
              </a:rPr>
              <a:t> Hiển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err="1">
                <a:latin typeface="Times New Roman"/>
                <a:cs typeface="Times New Roman"/>
              </a:rPr>
              <a:t>Nhóm</a:t>
            </a:r>
            <a:r>
              <a:rPr lang="en-US" altLang="en-GB" sz="1600">
                <a:latin typeface="Times New Roman"/>
                <a:cs typeface="Times New Roman"/>
              </a:rPr>
              <a:t> :</a:t>
            </a:r>
          </a:p>
          <a:p>
            <a:pPr marL="0" indent="0" algn="l"/>
            <a:r>
              <a:rPr lang="en-US" sz="1600" err="1">
                <a:latin typeface="Times New Roman"/>
                <a:cs typeface="Times New Roman"/>
              </a:rPr>
              <a:t>Trần</a:t>
            </a:r>
            <a:r>
              <a:rPr lang="en-US" sz="160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Đỗ</a:t>
            </a:r>
            <a:r>
              <a:rPr lang="en-US" sz="1600">
                <a:latin typeface="Times New Roman"/>
                <a:cs typeface="Times New Roman"/>
              </a:rPr>
              <a:t> Quốc </a:t>
            </a:r>
            <a:r>
              <a:rPr lang="en-US" sz="1600" err="1">
                <a:latin typeface="Times New Roman"/>
                <a:cs typeface="Times New Roman"/>
              </a:rPr>
              <a:t>Khiêm</a:t>
            </a:r>
            <a:r>
              <a:rPr lang="en-US" sz="1600">
                <a:latin typeface="Times New Roman"/>
                <a:cs typeface="Times New Roman"/>
              </a:rPr>
              <a:t> - 18520076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latin typeface="Times New Roman"/>
                <a:cs typeface="Times New Roman"/>
              </a:rPr>
              <a:t>Nguyễn Dương Trúc Phương - 18520133</a:t>
            </a:r>
          </a:p>
          <a:p>
            <a:pPr marL="0" indent="0" algn="l"/>
            <a:r>
              <a:rPr lang="en-US" altLang="en-GB" sz="1600" err="1">
                <a:latin typeface="Times New Roman"/>
                <a:cs typeface="Times New Roman"/>
              </a:rPr>
              <a:t>Trần</a:t>
            </a:r>
            <a:r>
              <a:rPr lang="en-US" altLang="en-GB" sz="1600">
                <a:latin typeface="Times New Roman"/>
                <a:cs typeface="Times New Roman"/>
              </a:rPr>
              <a:t> Hoàng Việt - 18520192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latin typeface="Times New Roman"/>
                <a:cs typeface="Times New Roman"/>
              </a:rPr>
              <a:t>Lê </a:t>
            </a:r>
            <a:r>
              <a:rPr lang="en-US" altLang="en-GB" sz="1600" err="1">
                <a:latin typeface="Times New Roman"/>
                <a:cs typeface="Times New Roman"/>
              </a:rPr>
              <a:t>Đại</a:t>
            </a:r>
            <a:r>
              <a:rPr lang="en-US" altLang="en-GB" sz="1600">
                <a:latin typeface="Times New Roman"/>
                <a:cs typeface="Times New Roman"/>
              </a:rPr>
              <a:t> Thành - 18521404</a:t>
            </a:r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logo-ui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335" y="51435"/>
            <a:ext cx="1358265" cy="1124585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472A366-715F-424C-90A0-A0AC16761AF2}"/>
              </a:ext>
            </a:extLst>
          </p:cNvPr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79456" y="1953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VECTOR SPACE MODEL</a:t>
            </a:r>
          </a:p>
        </p:txBody>
      </p:sp>
      <p:sp>
        <p:nvSpPr>
          <p:cNvPr id="258" name="Google Shape;258;p41"/>
          <p:cNvSpPr txBox="1"/>
          <p:nvPr/>
        </p:nvSpPr>
        <p:spPr>
          <a:xfrm>
            <a:off x="179070" y="915670"/>
            <a:ext cx="8761730" cy="413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>
                <a:latin typeface="Times New Roman"/>
                <a:ea typeface="Roboto Condensed Light" panose="02000000000000000000"/>
                <a:sym typeface="Roboto Condensed Light" panose="02000000000000000000"/>
              </a:rPr>
              <a:t>- Ý </a:t>
            </a:r>
            <a:r>
              <a:rPr lang="en-US" sz="1800" b="1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tưởng</a:t>
            </a:r>
            <a:r>
              <a:rPr lang="en-US" sz="1800" b="1">
                <a:latin typeface="Times New Roman"/>
                <a:ea typeface="Roboto Condensed Light" panose="02000000000000000000"/>
                <a:sym typeface="Roboto Condensed Light" panose="02000000000000000000"/>
              </a:rPr>
              <a:t> </a:t>
            </a:r>
            <a:r>
              <a:rPr lang="en-US" sz="1800" b="1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của</a:t>
            </a:r>
            <a:r>
              <a:rPr lang="en-US" sz="1800" b="1">
                <a:latin typeface="Times New Roman"/>
                <a:ea typeface="Roboto Condensed Light" panose="02000000000000000000"/>
                <a:sym typeface="Roboto Condensed Light" panose="02000000000000000000"/>
              </a:rPr>
              <a:t> Vector Space Model :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 </a:t>
            </a:r>
          </a:p>
          <a:p>
            <a:pPr marL="342900" indent="-342900">
              <a:buAutoNum type="arabicPeriod"/>
            </a:pPr>
            <a:r>
              <a:rPr lang="en-US" sz="1800" err="1">
                <a:latin typeface="Times New Roman"/>
                <a:ea typeface="Roboto Condensed Light"/>
              </a:rPr>
              <a:t>Biểu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diễn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văn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bản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và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các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câu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truy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vấn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dưới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dạng</a:t>
            </a:r>
            <a:r>
              <a:rPr lang="en-US" sz="1800">
                <a:latin typeface="Times New Roman"/>
                <a:ea typeface="Roboto Condensed Light"/>
              </a:rPr>
              <a:t> vector:</a:t>
            </a:r>
            <a:endParaRPr lang="en-US">
              <a:ea typeface="Roboto Condensed Light"/>
            </a:endParaRPr>
          </a:p>
          <a:p>
            <a:pPr marL="342900" indent="-342900">
              <a:buAutoNum type="arabicPeriod"/>
            </a:pPr>
            <a:endParaRPr lang="en-US" sz="1800">
              <a:latin typeface="Times New Roman"/>
              <a:ea typeface="Roboto Condensed Light"/>
            </a:endParaRPr>
          </a:p>
          <a:p>
            <a:pPr marL="342900" indent="-342900">
              <a:buAutoNum type="arabicPeriod"/>
            </a:pPr>
            <a:endParaRPr lang="en-US" sz="1800">
              <a:latin typeface="Times New Roman"/>
              <a:ea typeface="Roboto Condensed Light"/>
            </a:endParaRPr>
          </a:p>
          <a:p>
            <a:pPr marL="342900" indent="-342900">
              <a:buAutoNum type="arabicPeriod"/>
            </a:pPr>
            <a:endParaRPr lang="en-US" sz="1800">
              <a:latin typeface="Times New Roman"/>
              <a:ea typeface="Roboto Condensed Light"/>
            </a:endParaRPr>
          </a:p>
          <a:p>
            <a:pPr marL="342900" indent="-342900">
              <a:buAutoNum type="arabicPeriod"/>
            </a:pPr>
            <a:endParaRPr lang="en-US" sz="1800">
              <a:latin typeface="Times New Roman"/>
              <a:ea typeface="Roboto Condensed Light"/>
            </a:endParaRPr>
          </a:p>
          <a:p>
            <a:pPr marL="342900" indent="-342900">
              <a:buAutoNum type="arabicPeriod"/>
            </a:pPr>
            <a:endParaRPr lang="en-US" sz="1800">
              <a:latin typeface="Times New Roman"/>
              <a:ea typeface="Roboto Condensed Light"/>
            </a:endParaRPr>
          </a:p>
          <a:p>
            <a:pPr marL="342900" indent="-342900">
              <a:buAutoNum type="arabicPeriod"/>
            </a:pPr>
            <a:r>
              <a:rPr lang="en-US" sz="1800" err="1">
                <a:latin typeface="Times New Roman"/>
                <a:ea typeface="Roboto Condensed Light"/>
              </a:rPr>
              <a:t>Sử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dụng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một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độ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đo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khoảng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cách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trên</a:t>
            </a:r>
            <a:r>
              <a:rPr lang="en-US" sz="1800">
                <a:latin typeface="Times New Roman"/>
                <a:ea typeface="Roboto Condensed Light"/>
              </a:rPr>
              <a:t> vector q </a:t>
            </a:r>
            <a:r>
              <a:rPr lang="en-US" sz="1800" err="1">
                <a:latin typeface="Times New Roman"/>
                <a:ea typeface="Roboto Condensed Light"/>
              </a:rPr>
              <a:t>và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dj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để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xếp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hạng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các</a:t>
            </a:r>
            <a:r>
              <a:rPr lang="en-US" sz="1800">
                <a:latin typeface="Times New Roman"/>
                <a:ea typeface="Roboto Condensed Light"/>
              </a:rPr>
              <a:t> docs                          </a:t>
            </a:r>
            <a:endParaRPr lang="en-US"/>
          </a:p>
          <a:p>
            <a:pPr marL="342900" indent="-342900">
              <a:buAutoNum type="arabicPeriod"/>
            </a:pPr>
            <a:endParaRPr lang="en-US" sz="1800">
              <a:latin typeface="Times New Roman"/>
              <a:ea typeface="Roboto Condensed Light"/>
            </a:endParaRPr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E3576F69-F213-42B3-B99C-5FBEA9DB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653" y="1685190"/>
            <a:ext cx="2743200" cy="927614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CA73156-136C-4803-9B2C-46D0309FA4CF}"/>
              </a:ext>
            </a:extLst>
          </p:cNvPr>
          <p:cNvSpPr txBox="1"/>
          <p:nvPr/>
        </p:nvSpPr>
        <p:spPr>
          <a:xfrm>
            <a:off x="7913318" y="4723095"/>
            <a:ext cx="4102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79456" y="1953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VECTOR SPACE MODEL</a:t>
            </a:r>
          </a:p>
        </p:txBody>
      </p:sp>
      <p:sp>
        <p:nvSpPr>
          <p:cNvPr id="258" name="Google Shape;258;p41"/>
          <p:cNvSpPr txBox="1"/>
          <p:nvPr/>
        </p:nvSpPr>
        <p:spPr>
          <a:xfrm>
            <a:off x="179070" y="915670"/>
            <a:ext cx="8808703" cy="186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latin typeface="Times New Roman"/>
                <a:ea typeface="Roboto Condensed Light"/>
              </a:rPr>
              <a:t>- </a:t>
            </a:r>
            <a:r>
              <a:rPr lang="en-US" sz="1800" b="1">
                <a:latin typeface="Times New Roman"/>
                <a:ea typeface="Roboto Condensed Light"/>
              </a:rPr>
              <a:t>Concept vector</a:t>
            </a:r>
            <a:r>
              <a:rPr lang="en-US" sz="1800">
                <a:latin typeface="Times New Roman"/>
                <a:ea typeface="Roboto Condensed Light"/>
              </a:rPr>
              <a:t> : </a:t>
            </a:r>
            <a:endParaRPr lang="vi-VN" sz="1800">
              <a:latin typeface="Times New Roman"/>
            </a:endParaRPr>
          </a:p>
          <a:p>
            <a:r>
              <a:rPr lang="en-US" sz="1800">
                <a:latin typeface="Times New Roman"/>
                <a:ea typeface="Roboto Condensed Light"/>
              </a:rPr>
              <a:t>     Biểu </a:t>
            </a:r>
            <a:r>
              <a:rPr lang="en-US" sz="1800" err="1">
                <a:latin typeface="Times New Roman"/>
                <a:ea typeface="Roboto Condensed Light"/>
              </a:rPr>
              <a:t>diễn</a:t>
            </a:r>
            <a:r>
              <a:rPr lang="en-US" sz="1800">
                <a:latin typeface="Times New Roman"/>
                <a:ea typeface="Roboto Condensed Light"/>
              </a:rPr>
              <a:t> docs </a:t>
            </a:r>
            <a:r>
              <a:rPr lang="en-US" sz="1800" err="1">
                <a:latin typeface="Times New Roman"/>
                <a:ea typeface="Roboto Condensed Light"/>
              </a:rPr>
              <a:t>và</a:t>
            </a:r>
            <a:r>
              <a:rPr lang="en-US" sz="1800">
                <a:latin typeface="Times New Roman"/>
                <a:ea typeface="Roboto Condensed Light"/>
              </a:rPr>
              <a:t> query </a:t>
            </a:r>
            <a:r>
              <a:rPr lang="en-US" sz="1800" err="1">
                <a:latin typeface="Times New Roman"/>
                <a:ea typeface="Roboto Condensed Light"/>
              </a:rPr>
              <a:t>bởi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các</a:t>
            </a:r>
            <a:r>
              <a:rPr lang="en-US" sz="1800">
                <a:latin typeface="Times New Roman"/>
                <a:ea typeface="Roboto Condensed Light"/>
              </a:rPr>
              <a:t> concept vectors:</a:t>
            </a:r>
            <a:endParaRPr lang="en-US" sz="1800">
              <a:latin typeface="Times New Roman"/>
            </a:endParaRPr>
          </a:p>
          <a:p>
            <a:pPr marL="285750" indent="-285750">
              <a:buChar char="•"/>
            </a:pPr>
            <a:r>
              <a:rPr lang="en-US" sz="1800" err="1">
                <a:latin typeface="Times New Roman"/>
                <a:ea typeface="Roboto Condensed Light"/>
              </a:rPr>
              <a:t>Mỗi</a:t>
            </a:r>
            <a:r>
              <a:rPr lang="en-US" sz="1800">
                <a:latin typeface="Times New Roman"/>
                <a:ea typeface="Roboto Condensed Light"/>
              </a:rPr>
              <a:t> concept </a:t>
            </a:r>
            <a:r>
              <a:rPr lang="en-US" sz="1800" err="1">
                <a:latin typeface="Times New Roman"/>
                <a:ea typeface="Roboto Condensed Light"/>
              </a:rPr>
              <a:t>biểu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diễn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một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chiều</a:t>
            </a:r>
            <a:endParaRPr lang="en-US" sz="1800">
              <a:latin typeface="Times New Roman"/>
            </a:endParaRPr>
          </a:p>
          <a:p>
            <a:pPr marL="285750" indent="-285750">
              <a:buChar char="•"/>
            </a:pPr>
            <a:r>
              <a:rPr lang="en-US" sz="1800">
                <a:latin typeface="Times New Roman"/>
                <a:ea typeface="Roboto Condensed Light"/>
              </a:rPr>
              <a:t>K concept </a:t>
            </a:r>
            <a:r>
              <a:rPr lang="en-US" sz="1800" err="1">
                <a:latin typeface="Times New Roman"/>
                <a:ea typeface="Roboto Condensed Light"/>
              </a:rPr>
              <a:t>biểu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diễn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không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gian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nhiều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chiều</a:t>
            </a:r>
            <a:endParaRPr lang="en-US" sz="1800">
              <a:latin typeface="Times New Roman"/>
            </a:endParaRPr>
          </a:p>
          <a:p>
            <a:pPr marL="285750" indent="-285750">
              <a:buChar char="•"/>
            </a:pPr>
            <a:r>
              <a:rPr lang="en-US" sz="1800">
                <a:latin typeface="Times New Roman"/>
                <a:ea typeface="Roboto Condensed Light"/>
              </a:rPr>
              <a:t>Ta </a:t>
            </a:r>
            <a:r>
              <a:rPr lang="en-US" sz="1800" err="1">
                <a:latin typeface="Times New Roman"/>
                <a:ea typeface="Roboto Condensed Light"/>
              </a:rPr>
              <a:t>cần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định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nghĩa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trọng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số</a:t>
            </a:r>
            <a:r>
              <a:rPr lang="en-US" sz="1800">
                <a:latin typeface="Times New Roman"/>
                <a:ea typeface="Roboto Condensed Light"/>
              </a:rPr>
              <a:t> weight </a:t>
            </a:r>
            <a:r>
              <a:rPr lang="en-US" sz="1800" err="1">
                <a:latin typeface="Times New Roman"/>
                <a:ea typeface="Roboto Condensed Light"/>
              </a:rPr>
              <a:t>cho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từng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chiều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của</a:t>
            </a:r>
            <a:r>
              <a:rPr lang="en-US" sz="1800">
                <a:latin typeface="Times New Roman"/>
                <a:ea typeface="Roboto Condensed Light"/>
              </a:rPr>
              <a:t> vector</a:t>
            </a:r>
            <a:endParaRPr lang="en-US" sz="1800">
              <a:latin typeface="Times New Roman"/>
            </a:endParaRPr>
          </a:p>
          <a:p>
            <a:endParaRPr lang="en-US" sz="1800">
              <a:latin typeface="Times New Roman"/>
            </a:endParaRPr>
          </a:p>
          <a:p>
            <a:endParaRPr lang="en-US" sz="1800">
              <a:latin typeface="Times New Roman"/>
              <a:ea typeface="Roboto Condensed Light"/>
            </a:endParaRPr>
          </a:p>
        </p:txBody>
      </p:sp>
      <p:pic>
        <p:nvPicPr>
          <p:cNvPr id="2" name="Hình ảnh 2">
            <a:extLst>
              <a:ext uri="{FF2B5EF4-FFF2-40B4-BE49-F238E27FC236}">
                <a16:creationId xmlns:a16="http://schemas.microsoft.com/office/drawing/2014/main" id="{A9244D14-C04F-4496-AF85-DE6CF9E77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65338"/>
            <a:ext cx="7354343" cy="216855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CBBF9D5-4D40-468A-9BAE-B8A59DFA3DDD}"/>
              </a:ext>
            </a:extLst>
          </p:cNvPr>
          <p:cNvSpPr txBox="1"/>
          <p:nvPr/>
        </p:nvSpPr>
        <p:spPr>
          <a:xfrm>
            <a:off x="7913318" y="4723095"/>
            <a:ext cx="4102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0045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79456" y="1953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VECTOR SPACE MODEL</a:t>
            </a:r>
          </a:p>
        </p:txBody>
      </p:sp>
      <p:sp>
        <p:nvSpPr>
          <p:cNvPr id="258" name="Google Shape;258;p41"/>
          <p:cNvSpPr txBox="1"/>
          <p:nvPr/>
        </p:nvSpPr>
        <p:spPr>
          <a:xfrm>
            <a:off x="179070" y="915670"/>
            <a:ext cx="8761730" cy="413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latin typeface="Times New Roman"/>
                <a:ea typeface="Roboto Condensed Light"/>
              </a:rPr>
              <a:t>- </a:t>
            </a:r>
            <a:r>
              <a:rPr lang="en-US" sz="1800" b="1">
                <a:latin typeface="Times New Roman"/>
                <a:ea typeface="Roboto Condensed Light"/>
              </a:rPr>
              <a:t>Term Frequency (TF)</a:t>
            </a:r>
            <a:r>
              <a:rPr lang="en-US" sz="1800">
                <a:latin typeface="Times New Roman"/>
                <a:ea typeface="Roboto Condensed Light"/>
              </a:rPr>
              <a:t>: </a:t>
            </a:r>
            <a:r>
              <a:rPr lang="en-US" sz="1800" err="1">
                <a:latin typeface="Times New Roman"/>
                <a:ea typeface="Roboto Condensed Light"/>
              </a:rPr>
              <a:t>Từ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nào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xuất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hiện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nhiều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trong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câu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thì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quan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trọng</a:t>
            </a:r>
            <a:r>
              <a:rPr lang="en-US" sz="1800">
                <a:latin typeface="Times New Roman"/>
                <a:ea typeface="Roboto Condensed Light"/>
              </a:rPr>
              <a:t>, </a:t>
            </a:r>
            <a:r>
              <a:rPr lang="en-US" sz="1800" err="1">
                <a:latin typeface="Times New Roman"/>
                <a:ea typeface="Roboto Condensed Light"/>
              </a:rPr>
              <a:t>công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thức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này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sẽ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đếm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tần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suất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xuất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hiện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các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từ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trong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câu</a:t>
            </a:r>
            <a:r>
              <a:rPr lang="en-US" sz="1800">
                <a:latin typeface="Times New Roman"/>
                <a:ea typeface="Roboto Condensed Light"/>
              </a:rPr>
              <a:t>.</a:t>
            </a:r>
          </a:p>
          <a:p>
            <a:endParaRPr lang="en-US" sz="1800">
              <a:latin typeface="Times New Roman"/>
              <a:ea typeface="Roboto Condensed Light"/>
            </a:endParaRPr>
          </a:p>
          <a:p>
            <a:endParaRPr lang="en-US" sz="1800">
              <a:latin typeface="Times New Roman"/>
              <a:ea typeface="Roboto Condensed Light"/>
            </a:endParaRPr>
          </a:p>
          <a:p>
            <a:endParaRPr lang="en-US" sz="1800">
              <a:latin typeface="Times New Roman"/>
              <a:ea typeface="Roboto Condensed Light"/>
            </a:endParaRPr>
          </a:p>
          <a:p>
            <a:r>
              <a:rPr lang="en-US" sz="1800">
                <a:latin typeface="Times New Roman"/>
                <a:ea typeface="Roboto Condensed Light"/>
              </a:rPr>
              <a:t>- </a:t>
            </a:r>
            <a:r>
              <a:rPr lang="en-US" sz="1800" b="1">
                <a:latin typeface="Times New Roman"/>
              </a:rPr>
              <a:t>Inverse document frequency (</a:t>
            </a:r>
            <a:r>
              <a:rPr lang="en-US" sz="1800" b="1">
                <a:latin typeface="Times New Roman"/>
                <a:cs typeface="Times New Roman"/>
              </a:rPr>
              <a:t>IDF</a:t>
            </a:r>
            <a:r>
              <a:rPr lang="en-US" sz="1800" b="1">
                <a:latin typeface="Times New Roman"/>
              </a:rPr>
              <a:t>):</a:t>
            </a:r>
            <a:r>
              <a:rPr lang="en-US" sz="1800" b="1">
                <a:latin typeface="Times"/>
              </a:rPr>
              <a:t> </a:t>
            </a:r>
            <a:r>
              <a:rPr lang="en-US" sz="1800" err="1">
                <a:latin typeface="Times"/>
              </a:rPr>
              <a:t>Từ</a:t>
            </a:r>
            <a:r>
              <a:rPr lang="en-US" sz="1800">
                <a:latin typeface="Times"/>
              </a:rPr>
              <a:t> </a:t>
            </a:r>
            <a:r>
              <a:rPr lang="en-US" sz="1800" err="1">
                <a:latin typeface="Times"/>
              </a:rPr>
              <a:t>nào</a:t>
            </a:r>
            <a:r>
              <a:rPr lang="en-US" sz="1800">
                <a:latin typeface="Times"/>
              </a:rPr>
              <a:t> </a:t>
            </a:r>
            <a:r>
              <a:rPr lang="en-US" sz="1800" err="1">
                <a:latin typeface="Times"/>
              </a:rPr>
              <a:t>xuất</a:t>
            </a:r>
            <a:r>
              <a:rPr lang="en-US" sz="1800">
                <a:latin typeface="Times"/>
              </a:rPr>
              <a:t> </a:t>
            </a:r>
            <a:r>
              <a:rPr lang="en-US" sz="1800" err="1">
                <a:latin typeface="Times"/>
              </a:rPr>
              <a:t>hiện</a:t>
            </a:r>
            <a:r>
              <a:rPr lang="en-US" sz="1800">
                <a:latin typeface="Times"/>
              </a:rPr>
              <a:t> </a:t>
            </a:r>
            <a:r>
              <a:rPr lang="en-US" sz="1800" err="1">
                <a:latin typeface="Times"/>
              </a:rPr>
              <a:t>nhiều</a:t>
            </a:r>
            <a:r>
              <a:rPr lang="en-US" sz="1800">
                <a:latin typeface="Times"/>
              </a:rPr>
              <a:t> </a:t>
            </a:r>
            <a:r>
              <a:rPr lang="en-US" sz="1800" err="1">
                <a:latin typeface="Times"/>
              </a:rPr>
              <a:t>trong</a:t>
            </a:r>
            <a:r>
              <a:rPr lang="en-US" sz="1800">
                <a:latin typeface="Times"/>
              </a:rPr>
              <a:t> </a:t>
            </a:r>
            <a:r>
              <a:rPr lang="en-US" sz="1800" err="1">
                <a:latin typeface="Times"/>
              </a:rPr>
              <a:t>mọi</a:t>
            </a:r>
            <a:r>
              <a:rPr lang="en-US" sz="1800">
                <a:latin typeface="Times"/>
              </a:rPr>
              <a:t> </a:t>
            </a:r>
            <a:r>
              <a:rPr lang="en-US" sz="1800" err="1">
                <a:latin typeface="Times"/>
              </a:rPr>
              <a:t>câu</a:t>
            </a:r>
            <a:r>
              <a:rPr lang="en-US" sz="1800">
                <a:latin typeface="Times"/>
              </a:rPr>
              <a:t> </a:t>
            </a:r>
            <a:r>
              <a:rPr lang="en-US" sz="1800" err="1">
                <a:latin typeface="Times"/>
              </a:rPr>
              <a:t>thì</a:t>
            </a:r>
            <a:r>
              <a:rPr lang="en-US" sz="1800">
                <a:latin typeface="Times"/>
              </a:rPr>
              <a:t> </a:t>
            </a:r>
            <a:r>
              <a:rPr lang="en-US" sz="1800" err="1">
                <a:latin typeface="Times"/>
              </a:rPr>
              <a:t>không</a:t>
            </a:r>
            <a:r>
              <a:rPr lang="en-US" sz="1800">
                <a:latin typeface="Times"/>
              </a:rPr>
              <a:t> </a:t>
            </a:r>
            <a:r>
              <a:rPr lang="en-US" sz="1800" err="1">
                <a:latin typeface="Times"/>
              </a:rPr>
              <a:t>mang</a:t>
            </a:r>
            <a:r>
              <a:rPr lang="en-US" sz="1800">
                <a:latin typeface="Times"/>
              </a:rPr>
              <a:t> </a:t>
            </a:r>
            <a:r>
              <a:rPr lang="en-US" sz="1800" err="1">
                <a:latin typeface="Times"/>
              </a:rPr>
              <a:t>nhiều</a:t>
            </a:r>
            <a:r>
              <a:rPr lang="en-US" sz="1800">
                <a:latin typeface="Times"/>
              </a:rPr>
              <a:t> ý </a:t>
            </a:r>
            <a:r>
              <a:rPr lang="en-US" sz="1800" err="1">
                <a:latin typeface="Times"/>
              </a:rPr>
              <a:t>nghĩa</a:t>
            </a:r>
            <a:r>
              <a:rPr lang="en-US" sz="1800">
                <a:latin typeface="Times"/>
              </a:rPr>
              <a:t>. </a:t>
            </a:r>
            <a:r>
              <a:rPr lang="en-US" sz="1800" err="1">
                <a:latin typeface="Times"/>
              </a:rPr>
              <a:t>T</a:t>
            </a:r>
            <a:r>
              <a:rPr lang="en-US" sz="1800" err="1">
                <a:latin typeface="Times New Roman"/>
              </a:rPr>
              <a:t>rọng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số</a:t>
            </a:r>
            <a:r>
              <a:rPr lang="en-US" sz="1800">
                <a:latin typeface="Times New Roman"/>
              </a:rPr>
              <a:t> IDF </a:t>
            </a:r>
            <a:r>
              <a:rPr lang="en-US" sz="1800" err="1">
                <a:latin typeface="Times New Roman"/>
              </a:rPr>
              <a:t>là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nghịch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đảo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của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tần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suất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xuất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hiện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của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các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từ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trong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các</a:t>
            </a:r>
            <a:r>
              <a:rPr lang="en-US" sz="1800">
                <a:latin typeface="Times New Roman"/>
              </a:rPr>
              <a:t> documents.</a:t>
            </a:r>
            <a:endParaRPr lang="en-US" sz="1800">
              <a:latin typeface="Times New Roman"/>
              <a:ea typeface="Roboto Condensed Light"/>
            </a:endParaRPr>
          </a:p>
        </p:txBody>
      </p:sp>
      <p:pic>
        <p:nvPicPr>
          <p:cNvPr id="2" name="Hình ảnh 2" descr="Ảnh có chứa văn bản&#10;&#10;Mô tả được tự động tạo">
            <a:extLst>
              <a:ext uri="{FF2B5EF4-FFF2-40B4-BE49-F238E27FC236}">
                <a16:creationId xmlns:a16="http://schemas.microsoft.com/office/drawing/2014/main" id="{C3A40383-8BD7-4D40-8D6B-ECC13DBF3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318" y="1598168"/>
            <a:ext cx="4246323" cy="491014"/>
          </a:xfrm>
          <a:prstGeom prst="rect">
            <a:avLst/>
          </a:prstGeom>
        </p:spPr>
      </p:pic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8193EFA1-071D-429E-9FEF-F0A0F4D20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37" y="3025933"/>
            <a:ext cx="6368142" cy="197731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C431F6E-54C8-4FFE-8E08-0CB939099C9C}"/>
              </a:ext>
            </a:extLst>
          </p:cNvPr>
          <p:cNvSpPr txBox="1"/>
          <p:nvPr/>
        </p:nvSpPr>
        <p:spPr>
          <a:xfrm>
            <a:off x="7913318" y="4723095"/>
            <a:ext cx="4102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0865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79456" y="1953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VECTOR SPACE MODEL</a:t>
            </a:r>
          </a:p>
        </p:txBody>
      </p:sp>
      <p:sp>
        <p:nvSpPr>
          <p:cNvPr id="258" name="Google Shape;258;p41"/>
          <p:cNvSpPr txBox="1"/>
          <p:nvPr/>
        </p:nvSpPr>
        <p:spPr>
          <a:xfrm>
            <a:off x="179070" y="915670"/>
            <a:ext cx="8965277" cy="2408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>
                <a:latin typeface="Times New Roman"/>
              </a:rPr>
              <a:t> - TF-IDF : </a:t>
            </a:r>
            <a:r>
              <a:rPr lang="en-US" sz="1800" err="1">
                <a:latin typeface="Times New Roman"/>
              </a:rPr>
              <a:t>Phép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nhân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giữa</a:t>
            </a:r>
            <a:r>
              <a:rPr lang="en-US" sz="1800">
                <a:latin typeface="Times New Roman"/>
              </a:rPr>
              <a:t> TF và IDF </a:t>
            </a:r>
            <a:r>
              <a:rPr lang="en-US" sz="1800" err="1">
                <a:latin typeface="Times New Roman"/>
              </a:rPr>
              <a:t>cho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phép</a:t>
            </a:r>
            <a:r>
              <a:rPr lang="en-US" sz="1800">
                <a:latin typeface="Times New Roman"/>
              </a:rPr>
              <a:t> ta </a:t>
            </a:r>
            <a:r>
              <a:rPr lang="en-US" sz="1800" err="1">
                <a:latin typeface="Times New Roman"/>
              </a:rPr>
              <a:t>kết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hợp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cả</a:t>
            </a:r>
            <a:r>
              <a:rPr lang="en-US" sz="1800">
                <a:latin typeface="Times New Roman"/>
              </a:rPr>
              <a:t> 2 </a:t>
            </a:r>
            <a:r>
              <a:rPr lang="en-US" sz="1800" err="1">
                <a:latin typeface="Times New Roman"/>
              </a:rPr>
              <a:t>độ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đo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trên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từ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vừa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xuất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hiện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nhiều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lần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trong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câu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vừa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không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phải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là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từ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phổ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biến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xuất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hiện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trong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mọi</a:t>
            </a:r>
            <a:r>
              <a:rPr lang="en-US" sz="1800">
                <a:latin typeface="Times New Roman"/>
              </a:rPr>
              <a:t> </a:t>
            </a:r>
            <a:r>
              <a:rPr lang="en-US" sz="1800" err="1">
                <a:latin typeface="Times New Roman"/>
              </a:rPr>
              <a:t>câu</a:t>
            </a:r>
            <a:endParaRPr lang="vi-VN" sz="1800" err="1">
              <a:latin typeface="Times New Roman"/>
            </a:endParaRPr>
          </a:p>
          <a:p>
            <a:endParaRPr lang="en-US" sz="1800">
              <a:latin typeface="Times New Roman"/>
              <a:ea typeface="Roboto Condensed Light"/>
            </a:endParaRPr>
          </a:p>
          <a:p>
            <a:endParaRPr lang="en-US" sz="1800">
              <a:latin typeface="Times New Roman"/>
              <a:ea typeface="Roboto Condensed Light"/>
            </a:endParaRPr>
          </a:p>
          <a:p>
            <a:endParaRPr lang="en-US" sz="1800">
              <a:latin typeface="Times New Roman"/>
              <a:ea typeface="Roboto Condensed Light"/>
            </a:endParaRPr>
          </a:p>
          <a:p>
            <a:endParaRPr lang="en-US" sz="1800">
              <a:latin typeface="Times New Roman"/>
              <a:ea typeface="Roboto Condensed Light"/>
            </a:endParaRPr>
          </a:p>
          <a:p>
            <a:r>
              <a:rPr lang="en-US" sz="1800">
                <a:latin typeface="Times New Roman"/>
                <a:ea typeface="Roboto Condensed Light"/>
              </a:rPr>
              <a:t>- Sau </a:t>
            </a:r>
            <a:r>
              <a:rPr lang="en-US" sz="1800" err="1">
                <a:latin typeface="Times New Roman"/>
                <a:ea typeface="Roboto Condensed Light"/>
              </a:rPr>
              <a:t>khi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có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được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các</a:t>
            </a:r>
            <a:r>
              <a:rPr lang="en-US" sz="1800">
                <a:latin typeface="Times New Roman"/>
                <a:ea typeface="Roboto Condensed Light"/>
              </a:rPr>
              <a:t> vector </a:t>
            </a:r>
            <a:r>
              <a:rPr lang="en-US" sz="1800" err="1">
                <a:latin typeface="Times New Roman"/>
                <a:ea typeface="Roboto Condensed Light"/>
              </a:rPr>
              <a:t>cho</a:t>
            </a:r>
            <a:r>
              <a:rPr lang="en-US" sz="1800">
                <a:latin typeface="Times New Roman"/>
                <a:ea typeface="Roboto Condensed Light"/>
              </a:rPr>
              <a:t> query </a:t>
            </a:r>
            <a:r>
              <a:rPr lang="en-US" sz="1800" err="1">
                <a:latin typeface="Times New Roman"/>
                <a:ea typeface="Roboto Condensed Light"/>
              </a:rPr>
              <a:t>và</a:t>
            </a:r>
            <a:r>
              <a:rPr lang="en-US" sz="1800">
                <a:latin typeface="Times New Roman"/>
                <a:ea typeface="Roboto Condensed Light"/>
              </a:rPr>
              <a:t> docs, ta </a:t>
            </a:r>
            <a:r>
              <a:rPr lang="en-US" sz="1800" err="1">
                <a:latin typeface="Times New Roman"/>
                <a:ea typeface="Roboto Condensed Light"/>
              </a:rPr>
              <a:t>tính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được</a:t>
            </a:r>
            <a:r>
              <a:rPr lang="en-US" sz="1800">
                <a:latin typeface="Times New Roman"/>
                <a:ea typeface="Roboto Condensed Light"/>
              </a:rPr>
              <a:t> similarity </a:t>
            </a:r>
            <a:r>
              <a:rPr lang="en-US" sz="1800" err="1">
                <a:latin typeface="Times New Roman"/>
                <a:ea typeface="Roboto Condensed Light"/>
              </a:rPr>
              <a:t>bằng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cách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tính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khoảng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cách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giữa</a:t>
            </a:r>
            <a:r>
              <a:rPr lang="en-US" sz="1800">
                <a:latin typeface="Times New Roman"/>
                <a:ea typeface="Roboto Condensed Light"/>
              </a:rPr>
              <a:t> </a:t>
            </a:r>
            <a:r>
              <a:rPr lang="en-US" sz="1800" err="1">
                <a:latin typeface="Times New Roman"/>
                <a:ea typeface="Roboto Condensed Light"/>
              </a:rPr>
              <a:t>các</a:t>
            </a:r>
            <a:r>
              <a:rPr lang="en-US" sz="1800">
                <a:latin typeface="Times New Roman"/>
                <a:ea typeface="Roboto Condensed Light"/>
              </a:rPr>
              <a:t> vector</a:t>
            </a:r>
          </a:p>
        </p:txBody>
      </p:sp>
      <p:pic>
        <p:nvPicPr>
          <p:cNvPr id="2" name="Hình ảnh 2" descr="Ảnh có chứa văn bản&#10;&#10;Mô tả được tự động tạo">
            <a:extLst>
              <a:ext uri="{FF2B5EF4-FFF2-40B4-BE49-F238E27FC236}">
                <a16:creationId xmlns:a16="http://schemas.microsoft.com/office/drawing/2014/main" id="{D5273C2D-513B-4791-BDAB-5A974760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709" y="1603133"/>
            <a:ext cx="5068343" cy="856865"/>
          </a:xfrm>
          <a:prstGeom prst="rect">
            <a:avLst/>
          </a:prstGeom>
        </p:spPr>
      </p:pic>
      <p:pic>
        <p:nvPicPr>
          <p:cNvPr id="3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C20CA59E-41F9-4063-B6B2-9EA1407A7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510" y="2976778"/>
            <a:ext cx="2743200" cy="2164876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2DB37AA-14C1-4618-BA98-8C04A055EB43}"/>
              </a:ext>
            </a:extLst>
          </p:cNvPr>
          <p:cNvSpPr txBox="1"/>
          <p:nvPr/>
        </p:nvSpPr>
        <p:spPr>
          <a:xfrm>
            <a:off x="2386820" y="46189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>
                <a:latin typeface="Times New Roman"/>
              </a:rPr>
              <a:t>Cosine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291D188-C9FE-4A22-BCE1-237ECB0836CE}"/>
              </a:ext>
            </a:extLst>
          </p:cNvPr>
          <p:cNvSpPr txBox="1"/>
          <p:nvPr/>
        </p:nvSpPr>
        <p:spPr>
          <a:xfrm>
            <a:off x="2383271" y="39156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>
                <a:latin typeface="Times New Roman"/>
              </a:rPr>
              <a:t>Tích vô hướng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BCBD51B-CE76-4D94-B23A-BC408427567F}"/>
              </a:ext>
            </a:extLst>
          </p:cNvPr>
          <p:cNvSpPr txBox="1"/>
          <p:nvPr/>
        </p:nvSpPr>
        <p:spPr>
          <a:xfrm>
            <a:off x="2382660" y="31327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</a:rPr>
              <a:t>Euclidean distance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1E17052-EDA8-4850-A121-38891C81CEC7}"/>
              </a:ext>
            </a:extLst>
          </p:cNvPr>
          <p:cNvSpPr txBox="1"/>
          <p:nvPr/>
        </p:nvSpPr>
        <p:spPr>
          <a:xfrm>
            <a:off x="8265612" y="4762239"/>
            <a:ext cx="4415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45989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79830" y="1346835"/>
            <a:ext cx="5848985" cy="1921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MÔ HÌNH OKAPI BM25</a:t>
            </a:r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/>
              <a:t>05</a:t>
            </a:r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0" name="Google Shape;440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41" name="Google Shape;441;p4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92CCD41-5046-4ADB-AACE-72806B30A2AF}"/>
              </a:ext>
            </a:extLst>
          </p:cNvPr>
          <p:cNvSpPr txBox="1"/>
          <p:nvPr/>
        </p:nvSpPr>
        <p:spPr>
          <a:xfrm>
            <a:off x="7913318" y="4723095"/>
            <a:ext cx="3945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79456" y="1953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MÔ HÌNH OKAPI BM25</a:t>
            </a:r>
          </a:p>
        </p:txBody>
      </p:sp>
      <p:sp>
        <p:nvSpPr>
          <p:cNvPr id="258" name="Google Shape;258;p41"/>
          <p:cNvSpPr txBox="1"/>
          <p:nvPr/>
        </p:nvSpPr>
        <p:spPr>
          <a:xfrm>
            <a:off x="353862" y="671596"/>
            <a:ext cx="8558931" cy="143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- Okapi BM25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là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hàm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tính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thứ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hạng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được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các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công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cụ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tìm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kiếm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 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sử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dụng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để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xếp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hạng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 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các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văn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bản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 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theo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độ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phù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hợp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với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tìm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kiếm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nhất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định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Times New Roman" panose="02020603050405020304" charset="0"/>
              <a:ea typeface="Roboto Condensed Light" panose="02000000000000000000"/>
              <a:cs typeface="Times New Roman" panose="02020603050405020304" charset="0"/>
              <a:sym typeface="Roboto Condensed Light" panose="02000000000000000000"/>
            </a:endParaRPr>
          </a:p>
          <a:p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-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Thực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chất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BM25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dựa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trên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nền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tảng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TF/IDF.</a:t>
            </a:r>
            <a:endParaRPr lang="en-US" sz="1800">
              <a:latin typeface="Times New Roman" panose="02020603050405020304" charset="0"/>
              <a:ea typeface="Roboto Condensed Light" panose="02000000000000000000"/>
              <a:cs typeface="Times New Roman" panose="0202060305040502030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89746D3-D25B-4BA2-A4AA-CF16F30AB7DB}"/>
              </a:ext>
            </a:extLst>
          </p:cNvPr>
          <p:cNvSpPr txBox="1"/>
          <p:nvPr/>
        </p:nvSpPr>
        <p:spPr>
          <a:xfrm>
            <a:off x="7913318" y="4723095"/>
            <a:ext cx="582461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15</a:t>
            </a: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64FA1FBC-CAE9-4987-80A7-537189261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7" y="1943152"/>
            <a:ext cx="4525376" cy="276866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6129266-2040-46EF-B32D-D5035C7CAEF7}"/>
              </a:ext>
            </a:extLst>
          </p:cNvPr>
          <p:cNvSpPr txBox="1"/>
          <p:nvPr/>
        </p:nvSpPr>
        <p:spPr>
          <a:xfrm>
            <a:off x="1162552" y="471938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>
                <a:latin typeface="Times New Roman"/>
              </a:rPr>
              <a:t>IDF trong BM25</a:t>
            </a:r>
          </a:p>
        </p:txBody>
      </p:sp>
      <p:pic>
        <p:nvPicPr>
          <p:cNvPr id="8" name="Hình ảnh 8" descr="Ảnh có chứa văn bản&#10;&#10;Mô tả được tự động tạo">
            <a:extLst>
              <a:ext uri="{FF2B5EF4-FFF2-40B4-BE49-F238E27FC236}">
                <a16:creationId xmlns:a16="http://schemas.microsoft.com/office/drawing/2014/main" id="{7E04C952-7107-4C3D-9345-193644B09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354" y="2258009"/>
            <a:ext cx="4630653" cy="21464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79456" y="1953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MÔ HÌNH OKAPI BM25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89746D3-D25B-4BA2-A4AA-CF16F30AB7DB}"/>
              </a:ext>
            </a:extLst>
          </p:cNvPr>
          <p:cNvSpPr txBox="1"/>
          <p:nvPr/>
        </p:nvSpPr>
        <p:spPr>
          <a:xfrm>
            <a:off x="7913318" y="4723095"/>
            <a:ext cx="582461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16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229B5689-5D2A-4515-B913-C87B5B7F7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8" y="1415630"/>
            <a:ext cx="4638173" cy="2891262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5AEBD1B-A784-4817-BF02-B66E7B1B1675}"/>
              </a:ext>
            </a:extLst>
          </p:cNvPr>
          <p:cNvSpPr txBox="1"/>
          <p:nvPr/>
        </p:nvSpPr>
        <p:spPr>
          <a:xfrm>
            <a:off x="914400" y="431332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>
                <a:latin typeface="Times New Roman"/>
              </a:rPr>
              <a:t>TF trong BM25</a:t>
            </a:r>
          </a:p>
        </p:txBody>
      </p:sp>
      <p:pic>
        <p:nvPicPr>
          <p:cNvPr id="8" name="Hình ảnh 8" descr="Ảnh có chứa văn bản&#10;&#10;Mô tả được tự động tạo">
            <a:extLst>
              <a:ext uri="{FF2B5EF4-FFF2-40B4-BE49-F238E27FC236}">
                <a16:creationId xmlns:a16="http://schemas.microsoft.com/office/drawing/2014/main" id="{C55FEE54-DAB5-4BEA-8F06-BC6BE1D8B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1417055"/>
            <a:ext cx="4480258" cy="288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79456" y="1953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MÔ HÌNH OKAPI BM25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89746D3-D25B-4BA2-A4AA-CF16F30AB7DB}"/>
              </a:ext>
            </a:extLst>
          </p:cNvPr>
          <p:cNvSpPr txBox="1"/>
          <p:nvPr/>
        </p:nvSpPr>
        <p:spPr>
          <a:xfrm>
            <a:off x="7913318" y="4723095"/>
            <a:ext cx="582461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17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D096F91-B5DD-4519-B0BF-864DD0BF7FC7}"/>
              </a:ext>
            </a:extLst>
          </p:cNvPr>
          <p:cNvSpPr txBox="1"/>
          <p:nvPr/>
        </p:nvSpPr>
        <p:spPr>
          <a:xfrm>
            <a:off x="108244" y="2269602"/>
            <a:ext cx="881914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vi-VN" sz="1800" err="1">
                <a:latin typeface="Times New Roman"/>
              </a:rPr>
              <a:t>Freq</a:t>
            </a:r>
            <a:r>
              <a:rPr lang="vi-VN" sz="1800">
                <a:latin typeface="Times New Roman"/>
              </a:rPr>
              <a:t> : </a:t>
            </a:r>
            <a:r>
              <a:rPr lang="vi-VN" sz="1800" err="1">
                <a:latin typeface="Times New Roman"/>
              </a:rPr>
              <a:t>frequency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của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term</a:t>
            </a:r>
            <a:r>
              <a:rPr lang="vi-VN" sz="1800">
                <a:latin typeface="Times New Roman"/>
              </a:rPr>
              <a:t> trong </a:t>
            </a:r>
            <a:r>
              <a:rPr lang="vi-VN" sz="1800" err="1">
                <a:latin typeface="Times New Roman"/>
              </a:rPr>
              <a:t>document</a:t>
            </a:r>
            <a:endParaRPr lang="vi-VN" sz="1800">
              <a:latin typeface="Times New Roman"/>
            </a:endParaRPr>
          </a:p>
          <a:p>
            <a:pPr>
              <a:buChar char="•"/>
            </a:pPr>
            <a:r>
              <a:rPr lang="vi-VN" sz="1800">
                <a:latin typeface="Times New Roman"/>
              </a:rPr>
              <a:t>k=1.2</a:t>
            </a:r>
          </a:p>
          <a:p>
            <a:pPr>
              <a:buChar char="•"/>
            </a:pPr>
            <a:r>
              <a:rPr lang="vi-VN" sz="1800">
                <a:latin typeface="Times New Roman"/>
              </a:rPr>
              <a:t>b= 0.5</a:t>
            </a:r>
          </a:p>
          <a:p>
            <a:pPr>
              <a:buChar char="•"/>
            </a:pPr>
            <a:r>
              <a:rPr lang="vi-VN" sz="1800">
                <a:latin typeface="Times New Roman"/>
              </a:rPr>
              <a:t>L = </a:t>
            </a:r>
            <a:r>
              <a:rPr lang="vi-VN" sz="1800" err="1">
                <a:latin typeface="Times New Roman"/>
              </a:rPr>
              <a:t>fieldLength</a:t>
            </a:r>
            <a:r>
              <a:rPr lang="vi-VN" sz="1800">
                <a:latin typeface="Times New Roman"/>
              </a:rPr>
              <a:t> / </a:t>
            </a:r>
            <a:r>
              <a:rPr lang="vi-VN" sz="1800" err="1">
                <a:latin typeface="Times New Roman"/>
              </a:rPr>
              <a:t>avgFieldLength</a:t>
            </a:r>
            <a:r>
              <a:rPr lang="vi-VN" sz="1800">
                <a:latin typeface="Times New Roman"/>
              </a:rPr>
              <a:t> : </a:t>
            </a:r>
            <a:r>
              <a:rPr lang="vi-VN" sz="1800" err="1">
                <a:latin typeface="Times New Roman"/>
              </a:rPr>
              <a:t>là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tỉ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lệ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giữa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độ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dài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của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document</a:t>
            </a:r>
            <a:r>
              <a:rPr lang="vi-VN" sz="1800">
                <a:latin typeface="Times New Roman"/>
              </a:rPr>
              <a:t> so </a:t>
            </a:r>
            <a:r>
              <a:rPr lang="vi-VN" sz="1800" err="1">
                <a:latin typeface="Times New Roman"/>
              </a:rPr>
              <a:t>với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độ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dài</a:t>
            </a:r>
            <a:r>
              <a:rPr lang="vi-VN" sz="1800">
                <a:latin typeface="Times New Roman"/>
              </a:rPr>
              <a:t> trung </a:t>
            </a:r>
            <a:r>
              <a:rPr lang="vi-VN" sz="1800" err="1">
                <a:latin typeface="Times New Roman"/>
              </a:rPr>
              <a:t>bình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của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tất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cả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documents</a:t>
            </a:r>
            <a:r>
              <a:rPr lang="vi-VN" sz="1800">
                <a:latin typeface="Times New Roman"/>
              </a:rPr>
              <a:t>.</a:t>
            </a:r>
          </a:p>
          <a:p>
            <a:pPr>
              <a:buChar char="•"/>
            </a:pPr>
            <a:endParaRPr lang="vi-VN" sz="1800">
              <a:latin typeface="Times New Roman"/>
            </a:endParaRPr>
          </a:p>
          <a:p>
            <a:pPr marL="285750" indent="-285750">
              <a:buChar char="•"/>
            </a:pPr>
            <a:endParaRPr lang="vi-VN" sz="1800">
              <a:latin typeface="Times New Roman"/>
            </a:endParaRPr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18241E1C-E797-4F18-A31D-28E5AA01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69" y="1084773"/>
            <a:ext cx="6660982" cy="878625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0436C85-E9EE-4DA6-AC34-39FC200A4F4B}"/>
              </a:ext>
            </a:extLst>
          </p:cNvPr>
          <p:cNvSpPr txBox="1"/>
          <p:nvPr/>
        </p:nvSpPr>
        <p:spPr>
          <a:xfrm>
            <a:off x="374215" y="667795"/>
            <a:ext cx="3612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 err="1">
                <a:latin typeface="Times New Roman"/>
              </a:rPr>
              <a:t>Document</a:t>
            </a:r>
            <a:r>
              <a:rPr lang="vi-VN" sz="1800" b="1">
                <a:latin typeface="Times New Roman"/>
              </a:rPr>
              <a:t> </a:t>
            </a:r>
            <a:r>
              <a:rPr lang="vi-VN" sz="1800" b="1" err="1">
                <a:latin typeface="Times New Roman"/>
              </a:rPr>
              <a:t>Length</a:t>
            </a:r>
            <a:r>
              <a:rPr lang="vi-VN" sz="1800" b="1">
                <a:latin typeface="Times New Roman"/>
              </a:rPr>
              <a:t> trong BM25</a:t>
            </a:r>
            <a:endParaRPr lang="vi-VN" sz="18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045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79456" y="1953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MÔ HÌNH OKAPI BM25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89746D3-D25B-4BA2-A4AA-CF16F30AB7DB}"/>
              </a:ext>
            </a:extLst>
          </p:cNvPr>
          <p:cNvSpPr txBox="1"/>
          <p:nvPr/>
        </p:nvSpPr>
        <p:spPr>
          <a:xfrm>
            <a:off x="7913318" y="4723095"/>
            <a:ext cx="582461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D096F91-B5DD-4519-B0BF-864DD0BF7FC7}"/>
              </a:ext>
            </a:extLst>
          </p:cNvPr>
          <p:cNvSpPr txBox="1"/>
          <p:nvPr/>
        </p:nvSpPr>
        <p:spPr>
          <a:xfrm>
            <a:off x="147388" y="1846848"/>
            <a:ext cx="881914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vi-VN" sz="1800" err="1">
                <a:latin typeface="Times New Roman"/>
              </a:rPr>
              <a:t>Freq</a:t>
            </a:r>
            <a:r>
              <a:rPr lang="vi-VN" sz="1800">
                <a:latin typeface="Times New Roman"/>
              </a:rPr>
              <a:t> : </a:t>
            </a:r>
            <a:r>
              <a:rPr lang="vi-VN" sz="1800" err="1">
                <a:latin typeface="Times New Roman"/>
              </a:rPr>
              <a:t>frequency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của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term</a:t>
            </a:r>
            <a:r>
              <a:rPr lang="vi-VN" sz="1800">
                <a:latin typeface="Times New Roman"/>
              </a:rPr>
              <a:t> trong </a:t>
            </a:r>
            <a:r>
              <a:rPr lang="vi-VN" sz="1800" err="1">
                <a:latin typeface="Times New Roman"/>
              </a:rPr>
              <a:t>document</a:t>
            </a:r>
            <a:endParaRPr lang="vi-VN" sz="1800">
              <a:latin typeface="Times New Roman"/>
            </a:endParaRPr>
          </a:p>
          <a:p>
            <a:pPr>
              <a:buChar char="•"/>
            </a:pPr>
            <a:r>
              <a:rPr lang="vi-VN" sz="1800">
                <a:latin typeface="Times New Roman"/>
              </a:rPr>
              <a:t>k=1.2</a:t>
            </a:r>
          </a:p>
          <a:p>
            <a:pPr>
              <a:buChar char="•"/>
            </a:pPr>
            <a:r>
              <a:rPr lang="vi-VN" sz="1800">
                <a:latin typeface="Times New Roman"/>
              </a:rPr>
              <a:t>b= 0.5</a:t>
            </a:r>
          </a:p>
          <a:p>
            <a:pPr>
              <a:buChar char="•"/>
            </a:pPr>
            <a:r>
              <a:rPr lang="vi-VN" sz="1800">
                <a:latin typeface="Times New Roman"/>
              </a:rPr>
              <a:t>L = </a:t>
            </a:r>
            <a:r>
              <a:rPr lang="vi-VN" sz="1800" err="1">
                <a:latin typeface="Times New Roman"/>
              </a:rPr>
              <a:t>fieldLength</a:t>
            </a:r>
            <a:r>
              <a:rPr lang="vi-VN" sz="1800">
                <a:latin typeface="Times New Roman"/>
              </a:rPr>
              <a:t> / </a:t>
            </a:r>
            <a:r>
              <a:rPr lang="vi-VN" sz="1800" err="1">
                <a:latin typeface="Times New Roman"/>
              </a:rPr>
              <a:t>avgFieldLength</a:t>
            </a:r>
            <a:r>
              <a:rPr lang="vi-VN" sz="1800">
                <a:latin typeface="Times New Roman"/>
              </a:rPr>
              <a:t> : </a:t>
            </a:r>
            <a:r>
              <a:rPr lang="vi-VN" sz="1800" err="1">
                <a:latin typeface="Times New Roman"/>
              </a:rPr>
              <a:t>là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tỉ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lệ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giữa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độ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dài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của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document</a:t>
            </a:r>
            <a:r>
              <a:rPr lang="vi-VN" sz="1800">
                <a:latin typeface="Times New Roman"/>
              </a:rPr>
              <a:t> so </a:t>
            </a:r>
            <a:r>
              <a:rPr lang="vi-VN" sz="1800" err="1">
                <a:latin typeface="Times New Roman"/>
              </a:rPr>
              <a:t>với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độ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dài</a:t>
            </a:r>
            <a:r>
              <a:rPr lang="vi-VN" sz="1800">
                <a:latin typeface="Times New Roman"/>
              </a:rPr>
              <a:t> trung </a:t>
            </a:r>
            <a:r>
              <a:rPr lang="vi-VN" sz="1800" err="1">
                <a:latin typeface="Times New Roman"/>
              </a:rPr>
              <a:t>bình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của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tất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cả</a:t>
            </a:r>
            <a:r>
              <a:rPr lang="vi-VN" sz="1800">
                <a:latin typeface="Times New Roman"/>
              </a:rPr>
              <a:t> </a:t>
            </a:r>
            <a:r>
              <a:rPr lang="vi-VN" sz="1800" err="1">
                <a:latin typeface="Times New Roman"/>
              </a:rPr>
              <a:t>documents</a:t>
            </a:r>
            <a:r>
              <a:rPr lang="vi-VN" sz="1800">
                <a:latin typeface="Times New Roman"/>
              </a:rPr>
              <a:t>.</a:t>
            </a:r>
          </a:p>
          <a:p>
            <a:pPr>
              <a:buChar char="•"/>
            </a:pPr>
            <a:endParaRPr lang="vi-VN" sz="1800">
              <a:latin typeface="Times New Roman"/>
            </a:endParaRPr>
          </a:p>
          <a:p>
            <a:pPr marL="285750" indent="-285750">
              <a:buChar char="•"/>
            </a:pPr>
            <a:endParaRPr lang="vi-VN" sz="1800">
              <a:latin typeface="Times New Roman"/>
            </a:endParaRPr>
          </a:p>
        </p:txBody>
      </p:sp>
      <p:pic>
        <p:nvPicPr>
          <p:cNvPr id="7" name="Hình ảnh 9">
            <a:extLst>
              <a:ext uri="{FF2B5EF4-FFF2-40B4-BE49-F238E27FC236}">
                <a16:creationId xmlns:a16="http://schemas.microsoft.com/office/drawing/2014/main" id="{CD8B2EC5-7CD3-46A3-A976-C13881E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66" y="793804"/>
            <a:ext cx="9127456" cy="70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>
                <a:latin typeface="Times New Roman"/>
              </a:rPr>
              <a:t>ĐÁNH GIÁ VÀ DEMO</a:t>
            </a:r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9" name="Google Shape;619;p5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620" name="Google Shape;620;p5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5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0657AE7-192F-4E56-91AE-6C50BB029894}"/>
              </a:ext>
            </a:extLst>
          </p:cNvPr>
          <p:cNvSpPr txBox="1"/>
          <p:nvPr/>
        </p:nvSpPr>
        <p:spPr>
          <a:xfrm>
            <a:off x="7913318" y="4723095"/>
            <a:ext cx="394570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065015C-BDE4-4F5E-8B85-B6EC45D2D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00163" y="77255"/>
            <a:ext cx="8660091" cy="4924843"/>
          </a:xfrm>
        </p:spPr>
        <p:txBody>
          <a:bodyPr/>
          <a:lstStyle/>
          <a:p>
            <a:r>
              <a:rPr lang="vi-VN">
                <a:solidFill>
                  <a:srgbClr val="0070C0"/>
                </a:solidFill>
                <a:latin typeface="Times New Roman"/>
              </a:rPr>
              <a:t>1. GIỚI THIỆU BÀI TOÁN</a:t>
            </a:r>
            <a:br>
              <a:rPr lang="vi-VN">
                <a:latin typeface="Times New Roman"/>
              </a:rPr>
            </a:br>
            <a:r>
              <a:rPr lang="vi-VN">
                <a:solidFill>
                  <a:srgbClr val="0070C0"/>
                </a:solidFill>
                <a:latin typeface="Times New Roman"/>
              </a:rPr>
              <a:t>2. THU THẬP DỮ LIỆU</a:t>
            </a:r>
            <a:br>
              <a:rPr lang="vi-VN">
                <a:latin typeface="Times New Roman"/>
              </a:rPr>
            </a:br>
            <a:r>
              <a:rPr lang="vi-VN">
                <a:solidFill>
                  <a:srgbClr val="0070C0"/>
                </a:solidFill>
                <a:latin typeface="Times New Roman"/>
                <a:cs typeface="Segoe UI"/>
              </a:rPr>
              <a:t>3</a:t>
            </a:r>
            <a:r>
              <a:rPr lang="vi-VN">
                <a:solidFill>
                  <a:srgbClr val="0070C0"/>
                </a:solidFill>
                <a:latin typeface="Segoe UI"/>
                <a:cs typeface="Segoe UI"/>
              </a:rPr>
              <a:t>. </a:t>
            </a:r>
            <a:r>
              <a:rPr lang="vi-VN">
                <a:solidFill>
                  <a:srgbClr val="0070C0"/>
                </a:solidFill>
                <a:latin typeface="Times New Roman"/>
                <a:cs typeface="Segoe UI"/>
              </a:rPr>
              <a:t>TIỀN XỬ LÝ DỮ LIỆU</a:t>
            </a:r>
            <a:br>
              <a:rPr lang="vi-VN">
                <a:latin typeface="Times New Roman"/>
              </a:rPr>
            </a:br>
            <a:r>
              <a:rPr lang="vi-VN">
                <a:solidFill>
                  <a:srgbClr val="0070C0"/>
                </a:solidFill>
                <a:latin typeface="Times New Roman"/>
              </a:rPr>
              <a:t>4. VECTOR SPACE MODEL</a:t>
            </a:r>
            <a:br>
              <a:rPr lang="vi-VN">
                <a:latin typeface="Times New Roman"/>
              </a:rPr>
            </a:br>
            <a:r>
              <a:rPr lang="vi-VN">
                <a:solidFill>
                  <a:srgbClr val="0070C0"/>
                </a:solidFill>
                <a:latin typeface="Times New Roman"/>
              </a:rPr>
              <a:t>5. MÔ HÌNH OKAPI BM25</a:t>
            </a:r>
            <a:br>
              <a:rPr lang="vi-VN">
                <a:latin typeface="Times New Roman"/>
              </a:rPr>
            </a:br>
            <a:r>
              <a:rPr lang="vi-VN">
                <a:solidFill>
                  <a:srgbClr val="0070C0"/>
                </a:solidFill>
                <a:latin typeface="Times New Roman"/>
              </a:rPr>
              <a:t>6. ĐÁNH GIÁ VÀ DEMO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6DEE4DD-3192-4061-BEBB-D651AE14D7E7}"/>
              </a:ext>
            </a:extLst>
          </p:cNvPr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07469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/>
        </p:nvSpPr>
        <p:spPr>
          <a:xfrm>
            <a:off x="-34175" y="2574088"/>
            <a:ext cx="4332406" cy="206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-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Bỏ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từ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"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điều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" ra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khỏi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stopword.</a:t>
            </a:r>
            <a:endParaRPr lang="en-US" sz="1800" err="1">
              <a:latin typeface="Times New Roman"/>
              <a:ea typeface="Roboto Condensed Light"/>
              <a:cs typeface="Times New Roman"/>
            </a:endParaRPr>
          </a:p>
          <a:p>
            <a:endParaRPr lang="en-US" sz="1800">
              <a:latin typeface="Times New Roman" panose="02020603050405020304" charset="0"/>
              <a:ea typeface="Roboto Condensed Light" panose="02000000000000000000"/>
              <a:cs typeface="Times New Roman" panose="02020603050405020304" charset="0"/>
            </a:endParaRPr>
          </a:p>
          <a:p>
            <a:endParaRPr lang="en-US" sz="1800">
              <a:latin typeface="Times New Roman" panose="02020603050405020304" charset="0"/>
              <a:ea typeface="Roboto Condensed Light" panose="02000000000000000000"/>
              <a:cs typeface="Times New Roman" panose="02020603050405020304" charset="0"/>
            </a:endParaRPr>
          </a:p>
          <a:p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- Cho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</a:rPr>
              <a:t>từ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 "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</a:rPr>
              <a:t>chương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", "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</a:rPr>
              <a:t>điều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", "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</a:rPr>
              <a:t>mục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"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</a:rPr>
              <a:t>là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</a:rPr>
              <a:t>từ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</a:rPr>
              <a:t>ghép</a:t>
            </a:r>
            <a:endParaRPr lang="en-US" sz="1800">
              <a:latin typeface="Times New Roman"/>
              <a:ea typeface="Roboto Condensed Light" panose="02000000000000000000"/>
              <a:cs typeface="Times New Roman"/>
            </a:endParaRPr>
          </a:p>
          <a:p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VD: chương_1, điều_1, mục_1, ...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68DE737-B15F-46DF-B8FF-8ADE9927AA29}"/>
              </a:ext>
            </a:extLst>
          </p:cNvPr>
          <p:cNvSpPr txBox="1"/>
          <p:nvPr/>
        </p:nvSpPr>
        <p:spPr>
          <a:xfrm>
            <a:off x="7913318" y="4723095"/>
            <a:ext cx="4258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20</a:t>
            </a: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60A43DBD-0F06-444F-852B-47607D73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" y="157841"/>
            <a:ext cx="9150015" cy="1331140"/>
          </a:xfrm>
          <a:prstGeom prst="rect">
            <a:avLst/>
          </a:prstGeom>
        </p:spPr>
      </p:pic>
      <p:pic>
        <p:nvPicPr>
          <p:cNvPr id="7" name="Hình ảnh 7" descr="Ảnh có chứa văn bản&#10;&#10;Mô tả được tự động tạo">
            <a:extLst>
              <a:ext uri="{FF2B5EF4-FFF2-40B4-BE49-F238E27FC236}">
                <a16:creationId xmlns:a16="http://schemas.microsoft.com/office/drawing/2014/main" id="{8D43BFEB-FF3B-46FA-A01C-1E71174E4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274" y="2567720"/>
            <a:ext cx="4882733" cy="22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15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2024574" y="-107868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THỰC NGHIỆM ĐÁNH GIÁ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89746D3-D25B-4BA2-A4AA-CF16F30AB7DB}"/>
              </a:ext>
            </a:extLst>
          </p:cNvPr>
          <p:cNvSpPr txBox="1"/>
          <p:nvPr/>
        </p:nvSpPr>
        <p:spPr>
          <a:xfrm>
            <a:off x="7913318" y="4723095"/>
            <a:ext cx="582461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21</a:t>
            </a:r>
            <a:endParaRPr lang="vi-VN"/>
          </a:p>
        </p:txBody>
      </p:sp>
      <p:graphicFrame>
        <p:nvGraphicFramePr>
          <p:cNvPr id="8" name="Bảng 8">
            <a:extLst>
              <a:ext uri="{FF2B5EF4-FFF2-40B4-BE49-F238E27FC236}">
                <a16:creationId xmlns:a16="http://schemas.microsoft.com/office/drawing/2014/main" id="{7AA67720-43E4-45E6-8882-9B89B0AB9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498759"/>
              </p:ext>
            </p:extLst>
          </p:nvPr>
        </p:nvGraphicFramePr>
        <p:xfrm>
          <a:off x="23783" y="357799"/>
          <a:ext cx="9093412" cy="3878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233">
                  <a:extLst>
                    <a:ext uri="{9D8B030D-6E8A-4147-A177-3AD203B41FA5}">
                      <a16:colId xmlns:a16="http://schemas.microsoft.com/office/drawing/2014/main" val="810900391"/>
                    </a:ext>
                  </a:extLst>
                </a:gridCol>
                <a:gridCol w="1491216">
                  <a:extLst>
                    <a:ext uri="{9D8B030D-6E8A-4147-A177-3AD203B41FA5}">
                      <a16:colId xmlns:a16="http://schemas.microsoft.com/office/drawing/2014/main" val="403214691"/>
                    </a:ext>
                  </a:extLst>
                </a:gridCol>
                <a:gridCol w="1096476">
                  <a:extLst>
                    <a:ext uri="{9D8B030D-6E8A-4147-A177-3AD203B41FA5}">
                      <a16:colId xmlns:a16="http://schemas.microsoft.com/office/drawing/2014/main" val="1236254239"/>
                    </a:ext>
                  </a:extLst>
                </a:gridCol>
                <a:gridCol w="701746">
                  <a:extLst>
                    <a:ext uri="{9D8B030D-6E8A-4147-A177-3AD203B41FA5}">
                      <a16:colId xmlns:a16="http://schemas.microsoft.com/office/drawing/2014/main" val="3923547981"/>
                    </a:ext>
                  </a:extLst>
                </a:gridCol>
                <a:gridCol w="1578922">
                  <a:extLst>
                    <a:ext uri="{9D8B030D-6E8A-4147-A177-3AD203B41FA5}">
                      <a16:colId xmlns:a16="http://schemas.microsoft.com/office/drawing/2014/main" val="4042649873"/>
                    </a:ext>
                  </a:extLst>
                </a:gridCol>
                <a:gridCol w="1271866">
                  <a:extLst>
                    <a:ext uri="{9D8B030D-6E8A-4147-A177-3AD203B41FA5}">
                      <a16:colId xmlns:a16="http://schemas.microsoft.com/office/drawing/2014/main" val="2093687131"/>
                    </a:ext>
                  </a:extLst>
                </a:gridCol>
                <a:gridCol w="635953">
                  <a:extLst>
                    <a:ext uri="{9D8B030D-6E8A-4147-A177-3AD203B41FA5}">
                      <a16:colId xmlns:a16="http://schemas.microsoft.com/office/drawing/2014/main" val="3680106663"/>
                    </a:ext>
                  </a:extLst>
                </a:gridCol>
              </a:tblGrid>
              <a:tr h="378051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vi-VN" sz="1800" err="1">
                          <a:solidFill>
                            <a:schemeClr val="tx1"/>
                          </a:solidFill>
                          <a:latin typeface="Times New Roman"/>
                        </a:rPr>
                        <a:t>Vector</a:t>
                      </a:r>
                      <a:r>
                        <a:rPr lang="vi-VN" sz="1800">
                          <a:solidFill>
                            <a:schemeClr val="tx1"/>
                          </a:solidFill>
                          <a:latin typeface="Times New Roman"/>
                        </a:rPr>
                        <a:t> </a:t>
                      </a:r>
                      <a:r>
                        <a:rPr lang="vi-VN" sz="1800" err="1">
                          <a:solidFill>
                            <a:schemeClr val="tx1"/>
                          </a:solidFill>
                          <a:latin typeface="Times New Roman"/>
                        </a:rPr>
                        <a:t>space</a:t>
                      </a:r>
                      <a:r>
                        <a:rPr lang="vi-VN" sz="1800">
                          <a:solidFill>
                            <a:schemeClr val="tx1"/>
                          </a:solidFill>
                          <a:latin typeface="Times New Roman"/>
                        </a:rPr>
                        <a:t> </a:t>
                      </a:r>
                      <a:r>
                        <a:rPr lang="vi-VN" sz="1800" err="1">
                          <a:solidFill>
                            <a:schemeClr val="tx1"/>
                          </a:solidFill>
                          <a:latin typeface="Times New Roman"/>
                        </a:rPr>
                        <a:t>model</a:t>
                      </a:r>
                      <a:r>
                        <a:rPr lang="vi-VN" sz="1800">
                          <a:solidFill>
                            <a:schemeClr val="tx1"/>
                          </a:solidFill>
                          <a:latin typeface="Times New Roman"/>
                        </a:rPr>
                        <a:t> (</a:t>
                      </a:r>
                      <a:r>
                        <a:rPr lang="vi-VN" sz="1800" err="1">
                          <a:solidFill>
                            <a:schemeClr val="tx1"/>
                          </a:solidFill>
                          <a:latin typeface="Times New Roman"/>
                        </a:rPr>
                        <a:t>cosine</a:t>
                      </a:r>
                      <a:r>
                        <a:rPr lang="vi-VN" sz="1800">
                          <a:solidFill>
                            <a:schemeClr val="tx1"/>
                          </a:solidFill>
                          <a:latin typeface="Times New Roman"/>
                        </a:rPr>
                        <a:t>)</a:t>
                      </a:r>
                      <a:endParaRPr lang="vi-VN" sz="1800" err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vi-VN" sz="1800" err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vi-VN" sz="1800" err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vi-VN" sz="1800">
                          <a:solidFill>
                            <a:schemeClr val="tx1"/>
                          </a:solidFill>
                          <a:latin typeface="Times New Roman"/>
                        </a:rPr>
                        <a:t>BM25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vi-VN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vi-VN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9054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err="1">
                          <a:latin typeface="Times"/>
                        </a:rPr>
                        <a:t>Pro</a:t>
                      </a:r>
                      <a:r>
                        <a:rPr lang="vi-VN" sz="1800">
                          <a:latin typeface="Times"/>
                        </a:rPr>
                        <a:t> </a:t>
                      </a:r>
                      <a:r>
                        <a:rPr lang="vi-VN" sz="1800" err="1">
                          <a:latin typeface="Times"/>
                        </a:rPr>
                        <a:t>query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latin typeface="Times"/>
                        </a:rPr>
                        <a:t>5</a:t>
                      </a:r>
                      <a:r>
                        <a:rPr lang="vi-VN" sz="1800" b="0" i="0" u="none" strike="noStrike" baseline="30000" noProof="0" dirty="0">
                          <a:latin typeface="Times"/>
                        </a:rPr>
                        <a:t>th</a:t>
                      </a:r>
                      <a:r>
                        <a:rPr lang="vi-VN" sz="1800" b="0" i="0" u="none" strike="noStrike" noProof="0" dirty="0">
                          <a:latin typeface="Times New Roman"/>
                        </a:rPr>
                        <a:t>-precision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latin typeface="Times"/>
                        </a:rPr>
                        <a:t>5</a:t>
                      </a:r>
                      <a:r>
                        <a:rPr lang="vi-VN" sz="1800" b="0" i="0" u="none" strike="noStrike" baseline="30000" noProof="0" dirty="0">
                          <a:latin typeface="Times"/>
                        </a:rPr>
                        <a:t>th</a:t>
                      </a:r>
                      <a:r>
                        <a:rPr lang="vi-VN" sz="1800" b="0" i="0" u="none" strike="noStrike" noProof="0" dirty="0">
                          <a:latin typeface="Times"/>
                        </a:rPr>
                        <a:t>-</a:t>
                      </a:r>
                      <a:r>
                        <a:rPr lang="vi-VN" sz="18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recall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solidFill>
                            <a:schemeClr val="tx1"/>
                          </a:solidFill>
                          <a:latin typeface="Times New Roman"/>
                        </a:rPr>
                        <a:t>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latin typeface="Times"/>
                        </a:rPr>
                        <a:t>5</a:t>
                      </a:r>
                      <a:r>
                        <a:rPr lang="vi-VN" sz="1800" b="0" i="0" u="none" strike="noStrike" baseline="30000" noProof="0" dirty="0">
                          <a:latin typeface="Times"/>
                        </a:rPr>
                        <a:t>th</a:t>
                      </a:r>
                      <a:r>
                        <a:rPr lang="vi-VN" sz="1800" b="0" i="0" u="none" strike="noStrike" noProof="0" dirty="0">
                          <a:latin typeface="Times New Roman"/>
                        </a:rPr>
                        <a:t>-precision</a:t>
                      </a:r>
                      <a:endParaRPr lang="vi-VN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dirty="0">
                          <a:latin typeface="Times"/>
                        </a:rPr>
                        <a:t>5</a:t>
                      </a:r>
                      <a:r>
                        <a:rPr lang="vi-VN" sz="1800" b="0" i="0" u="none" strike="noStrike" baseline="30000" noProof="0" dirty="0">
                          <a:latin typeface="Times"/>
                        </a:rPr>
                        <a:t>th</a:t>
                      </a:r>
                      <a:r>
                        <a:rPr lang="vi-VN" sz="1800" b="0" i="0" u="none" strike="noStrike" noProof="0" dirty="0">
                          <a:latin typeface="Times"/>
                        </a:rPr>
                        <a:t>-</a:t>
                      </a:r>
                      <a:r>
                        <a:rPr lang="vi-VN" sz="18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recall</a:t>
                      </a:r>
                      <a:endParaRPr lang="vi-VN" sz="1800" b="0" i="0" u="none" strike="noStrike" noProof="0" dirty="0"/>
                    </a:p>
                    <a:p>
                      <a:pPr lvl="0" algn="ctr">
                        <a:buNone/>
                      </a:pPr>
                      <a:endParaRPr lang="vi-VN" sz="180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AP</a:t>
                      </a:r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666548"/>
                  </a:ext>
                </a:extLst>
              </a:tr>
              <a:tr h="3654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800" b="0" i="0" u="none" strike="noStrike" noProof="0">
                          <a:latin typeface="Times New Roman"/>
                        </a:rPr>
                        <a:t>chương_10 mục_1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>
                          <a:latin typeface="Times New Roman"/>
                        </a:rPr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>
                          <a:latin typeface="Times New Roman"/>
                        </a:rPr>
                        <a:t>0.6</a:t>
                      </a:r>
                      <a:endParaRPr lang="vi-VN" sz="1800" b="0" i="0" u="none" strike="noStrike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0.75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0.87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545796"/>
                  </a:ext>
                </a:extLst>
              </a:tr>
              <a:tr h="378051">
                <a:tc>
                  <a:txBody>
                    <a:bodyPr/>
                    <a:lstStyle/>
                    <a:p>
                      <a:r>
                        <a:rPr lang="vi-VN" sz="1800" err="1">
                          <a:latin typeface="Times New Roman"/>
                        </a:rPr>
                        <a:t>Đất</a:t>
                      </a:r>
                      <a:r>
                        <a:rPr lang="vi-VN" sz="1800">
                          <a:latin typeface="Times New Roman"/>
                        </a:rPr>
                        <a:t> </a:t>
                      </a:r>
                      <a:r>
                        <a:rPr lang="vi-VN" sz="1800" err="1">
                          <a:latin typeface="Times New Roman"/>
                        </a:rPr>
                        <a:t>rừng</a:t>
                      </a:r>
                      <a:r>
                        <a:rPr lang="vi-VN" sz="1800">
                          <a:latin typeface="Times New Roman"/>
                        </a:rPr>
                        <a:t> </a:t>
                      </a:r>
                      <a:r>
                        <a:rPr lang="vi-VN" sz="1800" err="1">
                          <a:latin typeface="Times New Roman"/>
                        </a:rPr>
                        <a:t>phòng_hộ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>
                          <a:latin typeface="Times New Roman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latin typeface="Times New Roman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012110"/>
                  </a:ext>
                </a:extLst>
              </a:tr>
              <a:tr h="3969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800" b="0" i="0" u="none" strike="noStrike" noProof="0" err="1">
                          <a:latin typeface="Times New Roman"/>
                        </a:rPr>
                        <a:t>ổn_định</a:t>
                      </a:r>
                      <a:r>
                        <a:rPr lang="vi-VN" sz="18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vi-VN" sz="1800" b="0" i="0" u="none" strike="noStrike" noProof="0" err="1">
                          <a:latin typeface="Times New Roman"/>
                        </a:rPr>
                        <a:t>lâu_dài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170217"/>
                  </a:ext>
                </a:extLst>
              </a:tr>
              <a:tr h="3780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800" b="0" i="0" u="none" strike="noStrike" noProof="0">
                          <a:latin typeface="Times New Roman"/>
                        </a:rPr>
                        <a:t>Điều_23</a:t>
                      </a:r>
                      <a:endParaRPr lang="vi-VN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latin typeface="Times New Roman"/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233032"/>
                  </a:ext>
                </a:extLst>
              </a:tr>
              <a:tr h="39695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err="1">
                          <a:latin typeface="Times New Roman"/>
                        </a:rPr>
                        <a:t>Định_giá</a:t>
                      </a:r>
                      <a:r>
                        <a:rPr lang="vi-VN" sz="18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vi-VN" sz="1800" b="0" i="0" u="none" strike="noStrike" noProof="0" err="1">
                          <a:latin typeface="Times New Roman"/>
                        </a:rPr>
                        <a:t>đất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dirty="0">
                          <a:latin typeface="Times New Roman"/>
                        </a:rPr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0,67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0.57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884948"/>
                  </a:ext>
                </a:extLst>
              </a:tr>
              <a:tr h="31797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err="1">
                          <a:latin typeface="Times"/>
                        </a:rPr>
                        <a:t>Đất</a:t>
                      </a:r>
                      <a:r>
                        <a:rPr lang="vi-VN" sz="1800" b="0" i="0" u="none" strike="noStrike" noProof="0">
                          <a:latin typeface="Times"/>
                        </a:rPr>
                        <a:t> </a:t>
                      </a:r>
                      <a:r>
                        <a:rPr lang="vi-VN" sz="1800" b="0" i="0" u="none" strike="noStrike" noProof="0" err="1">
                          <a:latin typeface="Times"/>
                        </a:rPr>
                        <a:t>trồng</a:t>
                      </a:r>
                      <a:r>
                        <a:rPr lang="vi-VN" sz="1800" b="0" i="0" u="none" strike="noStrike" noProof="0">
                          <a:latin typeface="Times"/>
                        </a:rPr>
                        <a:t> cây lâu năm </a:t>
                      </a:r>
                      <a:endParaRPr lang="vi-VN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endParaRPr lang="vi-VN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0.2</a:t>
                      </a:r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0.2</a:t>
                      </a:r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0.09</a:t>
                      </a:r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0.59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759812"/>
                  </a:ext>
                </a:extLst>
              </a:tr>
              <a:tr h="3179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err="1"/>
                        <a:t>mAP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vi-VN" sz="180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vi-VN" sz="180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>
                          <a:latin typeface="Times New Roman"/>
                        </a:rPr>
                        <a:t>0.65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vi-VN" sz="180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vi-VN" sz="180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dirty="0">
                          <a:latin typeface="Times New Roman"/>
                        </a:rPr>
                        <a:t>0.75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173322"/>
                  </a:ext>
                </a:extLst>
              </a:tr>
            </a:tbl>
          </a:graphicData>
        </a:graphic>
      </p:graphicFrame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65890AE-C580-4376-96F8-36197E630193}"/>
              </a:ext>
            </a:extLst>
          </p:cNvPr>
          <p:cNvSpPr txBox="1"/>
          <p:nvPr/>
        </p:nvSpPr>
        <p:spPr>
          <a:xfrm>
            <a:off x="83732" y="4263656"/>
            <a:ext cx="90629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Times"/>
                <a:ea typeface="Source Sans Pro"/>
              </a:rPr>
              <a:t>Vì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dữ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liệu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của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mô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hình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thuộc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về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chủ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đề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đất</a:t>
            </a:r>
            <a:r>
              <a:rPr lang="en-US" sz="1600">
                <a:latin typeface="Times"/>
                <a:ea typeface="Source Sans Pro"/>
              </a:rPr>
              <a:t> </a:t>
            </a:r>
            <a:r>
              <a:rPr lang="en-US" sz="1600" err="1">
                <a:latin typeface="Times"/>
                <a:ea typeface="Source Sans Pro"/>
              </a:rPr>
              <a:t>đai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nên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các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từ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đặc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trưng</a:t>
            </a:r>
            <a:r>
              <a:rPr lang="en-US" sz="1600">
                <a:latin typeface="Times"/>
                <a:ea typeface="Source Sans Pro"/>
              </a:rPr>
              <a:t> ( </a:t>
            </a:r>
            <a:r>
              <a:rPr lang="en-US" sz="1600" err="1">
                <a:latin typeface="Times"/>
                <a:ea typeface="Source Sans Pro"/>
              </a:rPr>
              <a:t>đất</a:t>
            </a:r>
            <a:r>
              <a:rPr lang="en-US" sz="1600">
                <a:latin typeface="Times"/>
                <a:ea typeface="Source Sans Pro"/>
              </a:rPr>
              <a:t>.., </a:t>
            </a:r>
            <a:r>
              <a:rPr lang="en-US" sz="1600" err="1">
                <a:latin typeface="Times"/>
                <a:ea typeface="Source Sans Pro"/>
              </a:rPr>
              <a:t>đất</a:t>
            </a:r>
            <a:r>
              <a:rPr lang="en-US" sz="1600">
                <a:latin typeface="Times"/>
                <a:ea typeface="Source Sans Pro"/>
              </a:rPr>
              <a:t> </a:t>
            </a:r>
            <a:r>
              <a:rPr lang="en-US" sz="1600" err="1">
                <a:latin typeface="Times"/>
                <a:ea typeface="Source Sans Pro"/>
              </a:rPr>
              <a:t>đai</a:t>
            </a:r>
            <a:r>
              <a:rPr lang="en-US" sz="1600">
                <a:latin typeface="Times"/>
                <a:ea typeface="Source Sans Pro"/>
              </a:rPr>
              <a:t>..)</a:t>
            </a:r>
          </a:p>
          <a:p>
            <a:r>
              <a:rPr lang="en-US" sz="1600" err="1">
                <a:latin typeface="Times"/>
                <a:ea typeface="Source Sans Pro"/>
              </a:rPr>
              <a:t>rất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phổ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biến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và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không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có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tác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dụng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trong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việc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truy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vấn</a:t>
            </a:r>
            <a:r>
              <a:rPr lang="en-US" sz="1600">
                <a:latin typeface="Times"/>
                <a:ea typeface="Source Sans Pro"/>
              </a:rPr>
              <a:t>. Các </a:t>
            </a:r>
            <a:r>
              <a:rPr lang="en-US" sz="1600" err="1">
                <a:latin typeface="Times"/>
                <a:ea typeface="Source Sans Pro"/>
              </a:rPr>
              <a:t>từ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này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sẽ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được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thêm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vào</a:t>
            </a:r>
            <a:r>
              <a:rPr lang="en-US" sz="1600">
                <a:latin typeface="Times"/>
                <a:ea typeface="Source Sans Pro"/>
              </a:rPr>
              <a:t> </a:t>
            </a:r>
            <a:r>
              <a:rPr lang="en-US" sz="1600" err="1">
                <a:latin typeface="Times"/>
                <a:ea typeface="Source Sans Pro"/>
              </a:rPr>
              <a:t>stopword</a:t>
            </a:r>
            <a:r>
              <a:rPr lang="en-US" sz="1600">
                <a:latin typeface="Times"/>
                <a:ea typeface="Source Sans Pro"/>
              </a:rPr>
              <a:t>.</a:t>
            </a:r>
            <a:endParaRPr lang="en-US" sz="160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04979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2024574" y="4497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THỰC NGHIỆM ĐÁNH GIÁ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89746D3-D25B-4BA2-A4AA-CF16F30AB7DB}"/>
              </a:ext>
            </a:extLst>
          </p:cNvPr>
          <p:cNvSpPr txBox="1"/>
          <p:nvPr/>
        </p:nvSpPr>
        <p:spPr>
          <a:xfrm>
            <a:off x="7913318" y="4723095"/>
            <a:ext cx="582461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22</a:t>
            </a:r>
          </a:p>
        </p:txBody>
      </p:sp>
      <p:graphicFrame>
        <p:nvGraphicFramePr>
          <p:cNvPr id="8" name="Bảng 8">
            <a:extLst>
              <a:ext uri="{FF2B5EF4-FFF2-40B4-BE49-F238E27FC236}">
                <a16:creationId xmlns:a16="http://schemas.microsoft.com/office/drawing/2014/main" id="{7AA67720-43E4-45E6-8882-9B89B0AB9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90314"/>
              </p:ext>
            </p:extLst>
          </p:nvPr>
        </p:nvGraphicFramePr>
        <p:xfrm>
          <a:off x="23434" y="579719"/>
          <a:ext cx="9078860" cy="3361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288">
                  <a:extLst>
                    <a:ext uri="{9D8B030D-6E8A-4147-A177-3AD203B41FA5}">
                      <a16:colId xmlns:a16="http://schemas.microsoft.com/office/drawing/2014/main" val="810900391"/>
                    </a:ext>
                  </a:extLst>
                </a:gridCol>
                <a:gridCol w="1542383">
                  <a:extLst>
                    <a:ext uri="{9D8B030D-6E8A-4147-A177-3AD203B41FA5}">
                      <a16:colId xmlns:a16="http://schemas.microsoft.com/office/drawing/2014/main" val="403214691"/>
                    </a:ext>
                  </a:extLst>
                </a:gridCol>
                <a:gridCol w="1279228">
                  <a:extLst>
                    <a:ext uri="{9D8B030D-6E8A-4147-A177-3AD203B41FA5}">
                      <a16:colId xmlns:a16="http://schemas.microsoft.com/office/drawing/2014/main" val="1236254239"/>
                    </a:ext>
                  </a:extLst>
                </a:gridCol>
                <a:gridCol w="1147642">
                  <a:extLst>
                    <a:ext uri="{9D8B030D-6E8A-4147-A177-3AD203B41FA5}">
                      <a16:colId xmlns:a16="http://schemas.microsoft.com/office/drawing/2014/main" val="3923547981"/>
                    </a:ext>
                  </a:extLst>
                </a:gridCol>
                <a:gridCol w="1403497">
                  <a:extLst>
                    <a:ext uri="{9D8B030D-6E8A-4147-A177-3AD203B41FA5}">
                      <a16:colId xmlns:a16="http://schemas.microsoft.com/office/drawing/2014/main" val="4042649873"/>
                    </a:ext>
                  </a:extLst>
                </a:gridCol>
                <a:gridCol w="1089172">
                  <a:extLst>
                    <a:ext uri="{9D8B030D-6E8A-4147-A177-3AD203B41FA5}">
                      <a16:colId xmlns:a16="http://schemas.microsoft.com/office/drawing/2014/main" val="1919881411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288595660"/>
                    </a:ext>
                  </a:extLst>
                </a:gridCol>
              </a:tblGrid>
              <a:tr h="379482">
                <a:tc>
                  <a:txBody>
                    <a:bodyPr/>
                    <a:lstStyle/>
                    <a:p>
                      <a:endParaRPr lang="vi-VN" sz="16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vi-VN" sz="1600" err="1">
                          <a:solidFill>
                            <a:schemeClr val="tx1"/>
                          </a:solidFill>
                          <a:latin typeface="Times New Roman"/>
                        </a:rPr>
                        <a:t>Vector</a:t>
                      </a:r>
                      <a:r>
                        <a:rPr lang="vi-VN" sz="1600">
                          <a:solidFill>
                            <a:schemeClr val="tx1"/>
                          </a:solidFill>
                          <a:latin typeface="Times New Roman"/>
                        </a:rPr>
                        <a:t> </a:t>
                      </a:r>
                      <a:r>
                        <a:rPr lang="vi-VN" sz="1600" err="1">
                          <a:solidFill>
                            <a:schemeClr val="tx1"/>
                          </a:solidFill>
                          <a:latin typeface="Times New Roman"/>
                        </a:rPr>
                        <a:t>space</a:t>
                      </a:r>
                      <a:r>
                        <a:rPr lang="vi-VN" sz="1600">
                          <a:solidFill>
                            <a:schemeClr val="tx1"/>
                          </a:solidFill>
                          <a:latin typeface="Times New Roman"/>
                        </a:rPr>
                        <a:t> </a:t>
                      </a:r>
                      <a:r>
                        <a:rPr lang="vi-VN" sz="1600" err="1">
                          <a:solidFill>
                            <a:schemeClr val="tx1"/>
                          </a:solidFill>
                          <a:latin typeface="Times New Roman"/>
                        </a:rPr>
                        <a:t>model</a:t>
                      </a:r>
                      <a:r>
                        <a:rPr lang="vi-VN" sz="1600">
                          <a:solidFill>
                            <a:schemeClr val="tx1"/>
                          </a:solidFill>
                          <a:latin typeface="Times New Roman"/>
                        </a:rPr>
                        <a:t> (</a:t>
                      </a:r>
                      <a:r>
                        <a:rPr lang="vi-VN" sz="1600" err="1">
                          <a:solidFill>
                            <a:schemeClr val="tx1"/>
                          </a:solidFill>
                          <a:latin typeface="Times New Roman"/>
                        </a:rPr>
                        <a:t>cosine</a:t>
                      </a:r>
                      <a:r>
                        <a:rPr lang="vi-VN" sz="1600">
                          <a:solidFill>
                            <a:schemeClr val="tx1"/>
                          </a:solidFill>
                          <a:latin typeface="Times New Roman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vi-VN" sz="1800" err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vi-VN" sz="1800" err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vi-VN" sz="1600">
                          <a:solidFill>
                            <a:schemeClr val="tx1"/>
                          </a:solidFill>
                          <a:latin typeface="Times New Roman"/>
                        </a:rPr>
                        <a:t>BM25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vi-VN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vi-VN" sz="18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90540"/>
                  </a:ext>
                </a:extLst>
              </a:tr>
              <a:tr h="37948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vi-VN" sz="16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 b="0" i="0" u="none" strike="noStrike" noProof="0" dirty="0">
                          <a:latin typeface="Times"/>
                        </a:rPr>
                        <a:t>5</a:t>
                      </a:r>
                      <a:r>
                        <a:rPr lang="vi-VN" sz="1600" b="0" i="0" u="none" strike="noStrike" baseline="30000" noProof="0" dirty="0">
                          <a:latin typeface="Times"/>
                        </a:rPr>
                        <a:t>th</a:t>
                      </a:r>
                      <a:r>
                        <a:rPr lang="vi-VN" sz="1600" b="0" i="0" u="none" strike="noStrike" noProof="0" dirty="0">
                          <a:latin typeface="Times New Roman"/>
                        </a:rPr>
                        <a:t>-precision</a:t>
                      </a:r>
                      <a:endParaRPr lang="vi-VN" sz="1600" dirty="0">
                        <a:latin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 b="0" i="0" u="none" strike="noStrike" noProof="0" dirty="0">
                          <a:latin typeface="Times"/>
                        </a:rPr>
                        <a:t>5</a:t>
                      </a:r>
                      <a:r>
                        <a:rPr lang="vi-VN" sz="1600" b="0" i="0" u="none" strike="noStrike" baseline="30000" noProof="0" dirty="0">
                          <a:latin typeface="Times"/>
                        </a:rPr>
                        <a:t>th</a:t>
                      </a:r>
                      <a:r>
                        <a:rPr lang="vi-VN" sz="1600" b="0" i="0" u="none" strike="noStrike" noProof="0" dirty="0">
                          <a:latin typeface="Times"/>
                        </a:rPr>
                        <a:t>-</a:t>
                      </a:r>
                      <a:r>
                        <a:rPr lang="vi-VN" sz="160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recall</a:t>
                      </a:r>
                      <a:endParaRPr lang="vi-VN" sz="160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solidFill>
                            <a:schemeClr val="tx1"/>
                          </a:solidFill>
                          <a:latin typeface="Times New Roman"/>
                        </a:rPr>
                        <a:t>AP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 b="0" i="0" u="none" strike="noStrike" noProof="0" dirty="0">
                          <a:latin typeface="Times"/>
                        </a:rPr>
                        <a:t>5</a:t>
                      </a:r>
                      <a:r>
                        <a:rPr lang="vi-VN" sz="1600" b="0" i="0" u="none" strike="noStrike" baseline="30000" noProof="0" dirty="0">
                          <a:latin typeface="Times"/>
                        </a:rPr>
                        <a:t>th</a:t>
                      </a:r>
                      <a:r>
                        <a:rPr lang="vi-VN" sz="1600" b="0" i="0" u="none" strike="noStrike" noProof="0" dirty="0">
                          <a:latin typeface="Times New Roman"/>
                        </a:rPr>
                        <a:t>-precision</a:t>
                      </a:r>
                      <a:endParaRPr lang="vi-VN" sz="160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 b="0" i="0" u="none" strike="noStrike" noProof="0" dirty="0">
                          <a:latin typeface="Times"/>
                        </a:rPr>
                        <a:t>5</a:t>
                      </a:r>
                      <a:r>
                        <a:rPr lang="vi-VN" sz="1600" b="0" i="0" u="none" strike="noStrike" baseline="30000" noProof="0" dirty="0">
                          <a:latin typeface="Times"/>
                        </a:rPr>
                        <a:t>th</a:t>
                      </a:r>
                      <a:r>
                        <a:rPr lang="vi-VN" sz="1600" b="0" i="0" u="none" strike="noStrike" noProof="0" dirty="0">
                          <a:latin typeface="Times"/>
                        </a:rPr>
                        <a:t>-</a:t>
                      </a:r>
                      <a:r>
                        <a:rPr lang="vi-VN" sz="16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recall</a:t>
                      </a:r>
                      <a:endParaRPr lang="vi-VN" sz="160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solidFill>
                            <a:schemeClr val="tx1"/>
                          </a:solidFill>
                          <a:latin typeface="Times New Roman"/>
                        </a:rPr>
                        <a:t>AP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666548"/>
                  </a:ext>
                </a:extLst>
              </a:tr>
              <a:tr h="3947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600" b="0" i="0" u="none" strike="noStrike" noProof="0">
                          <a:latin typeface="Times New Roman"/>
                        </a:rPr>
                        <a:t>chương_10 mục_1</a:t>
                      </a:r>
                      <a:endParaRPr lang="vi-VN" sz="16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>
                          <a:latin typeface="Times New Roman"/>
                        </a:rPr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>
                          <a:latin typeface="Times New Roman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545796"/>
                  </a:ext>
                </a:extLst>
              </a:tr>
              <a:tr h="3794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600" b="0" i="0" u="none" strike="noStrike" noProof="0" err="1">
                          <a:latin typeface="Times New Roman"/>
                        </a:rPr>
                        <a:t>rừng</a:t>
                      </a:r>
                      <a:r>
                        <a:rPr lang="vi-VN" sz="16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vi-VN" sz="1600" b="0" i="0" u="none" strike="noStrike" noProof="0" err="1">
                          <a:latin typeface="Times New Roman"/>
                        </a:rPr>
                        <a:t>phòng_hộ</a:t>
                      </a:r>
                      <a:endParaRPr lang="vi-VN" sz="16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 b="0" i="0" u="none" strike="noStrike" noProof="0" dirty="0">
                          <a:latin typeface="Times New Roman"/>
                        </a:rPr>
                        <a:t>0</a:t>
                      </a:r>
                      <a:r>
                        <a:rPr lang="en-US" sz="1600" b="0" i="0" u="none" strike="noStrike" noProof="0" dirty="0">
                          <a:latin typeface="Times New Roman"/>
                        </a:rPr>
                        <a:t>.</a:t>
                      </a:r>
                      <a:r>
                        <a:rPr lang="vi-VN" sz="1600" b="0" i="0" u="none" strike="noStrike" noProof="0" dirty="0">
                          <a:latin typeface="Times New Roman"/>
                        </a:rPr>
                        <a:t>8</a:t>
                      </a:r>
                      <a:endParaRPr lang="vi-VN" sz="1600" dirty="0">
                        <a:latin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 b="0" i="0" u="none" strike="noStrike" noProof="0" dirty="0">
                          <a:latin typeface="Times New Roman"/>
                        </a:rPr>
                        <a:t>0</a:t>
                      </a:r>
                      <a:r>
                        <a:rPr lang="en-US" sz="1600" b="0" i="0" u="none" strike="noStrike" noProof="0" dirty="0">
                          <a:latin typeface="Times New Roman"/>
                        </a:rPr>
                        <a:t>.</a:t>
                      </a:r>
                      <a:r>
                        <a:rPr lang="vi-VN" sz="1600" b="0" i="0" u="none" strike="noStrike" noProof="0" dirty="0">
                          <a:latin typeface="Times New Roman"/>
                        </a:rPr>
                        <a:t>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>
                          <a:latin typeface="Times New Roman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012110"/>
                  </a:ext>
                </a:extLst>
              </a:tr>
              <a:tr h="3892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600" b="0" i="0" u="none" strike="noStrike" noProof="0" err="1">
                          <a:latin typeface="Times New Roman"/>
                        </a:rPr>
                        <a:t>ổn_định</a:t>
                      </a:r>
                      <a:r>
                        <a:rPr lang="vi-VN" sz="16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vi-VN" sz="1600" b="0" i="0" u="none" strike="noStrike" noProof="0" err="1">
                          <a:latin typeface="Times New Roman"/>
                        </a:rPr>
                        <a:t>lâu_dài</a:t>
                      </a:r>
                      <a:endParaRPr lang="vi-VN" sz="16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170217"/>
                  </a:ext>
                </a:extLst>
              </a:tr>
              <a:tr h="3794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600" b="0" i="0" u="none" strike="noStrike" noProof="0">
                          <a:latin typeface="Times New Roman"/>
                        </a:rPr>
                        <a:t>Điều_23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233032"/>
                  </a:ext>
                </a:extLst>
              </a:tr>
              <a:tr h="38921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0" i="0" u="none" strike="noStrike" noProof="0" err="1">
                          <a:latin typeface="Times New Roman"/>
                        </a:rPr>
                        <a:t>Định_giá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0.67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0.67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 b="0" i="0" u="none" strike="noStrike" noProof="0">
                          <a:latin typeface="Times New Roman"/>
                        </a:rPr>
                        <a:t>0.67</a:t>
                      </a:r>
                      <a:endParaRPr lang="vi-V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884948"/>
                  </a:ext>
                </a:extLst>
              </a:tr>
              <a:tr h="19736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0" i="0" u="none" strike="noStrike" noProof="0" err="1">
                          <a:latin typeface="Times"/>
                        </a:rPr>
                        <a:t>trồng</a:t>
                      </a:r>
                      <a:r>
                        <a:rPr lang="vi-VN" sz="1600" b="0" i="0" u="none" strike="noStrike" noProof="0">
                          <a:latin typeface="Times"/>
                        </a:rPr>
                        <a:t> cây lâu năm </a:t>
                      </a:r>
                      <a:endParaRPr lang="vi-VN" sz="16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0.46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 b="0" i="0" u="none" strike="noStrike" noProof="0">
                          <a:latin typeface="Times New Roman"/>
                        </a:rPr>
                        <a:t>0.94</a:t>
                      </a:r>
                      <a:endParaRPr lang="vi-V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759812"/>
                  </a:ext>
                </a:extLst>
              </a:tr>
              <a:tr h="19736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0" i="0" u="none" strike="noStrike" noProof="0" err="1">
                          <a:latin typeface="Times"/>
                        </a:rPr>
                        <a:t>mAP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vi-VN" sz="160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vi-VN" sz="160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>
                          <a:latin typeface="Times New Roman"/>
                        </a:rPr>
                        <a:t>0.74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vi-VN" sz="160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vi-VN" sz="160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600" dirty="0">
                          <a:latin typeface="Times New Roman"/>
                        </a:rPr>
                        <a:t>0.87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135035"/>
                  </a:ext>
                </a:extLst>
              </a:tr>
            </a:tbl>
          </a:graphicData>
        </a:graphic>
      </p:graphicFrame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AF5C829-6E66-4A01-A5B8-6B2BD36C4D14}"/>
              </a:ext>
            </a:extLst>
          </p:cNvPr>
          <p:cNvSpPr txBox="1"/>
          <p:nvPr/>
        </p:nvSpPr>
        <p:spPr>
          <a:xfrm>
            <a:off x="1037164" y="4495893"/>
            <a:ext cx="4923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err="1">
                <a:latin typeface="Times New Roman"/>
                <a:cs typeface="Segoe UI"/>
              </a:rPr>
              <a:t>Nhận</a:t>
            </a:r>
            <a:r>
              <a:rPr lang="en-US" sz="1800">
                <a:latin typeface="Times New Roman"/>
                <a:cs typeface="Segoe UI"/>
              </a:rPr>
              <a:t> </a:t>
            </a:r>
            <a:r>
              <a:rPr lang="en-US" sz="1800" err="1">
                <a:latin typeface="Times New Roman"/>
                <a:cs typeface="Segoe UI"/>
              </a:rPr>
              <a:t>xét</a:t>
            </a:r>
            <a:r>
              <a:rPr lang="en-US" sz="1800">
                <a:latin typeface="Times New Roman"/>
                <a:cs typeface="Segoe UI"/>
              </a:rPr>
              <a:t>:</a:t>
            </a:r>
            <a:r>
              <a:rPr lang="en-US" sz="1800">
                <a:latin typeface="Times"/>
                <a:cs typeface="Segoe UI"/>
              </a:rPr>
              <a:t> </a:t>
            </a:r>
            <a:r>
              <a:rPr lang="en-US" sz="1800">
                <a:latin typeface="Times"/>
              </a:rPr>
              <a:t>Mô </a:t>
            </a:r>
            <a:r>
              <a:rPr lang="en-US" sz="1800" err="1">
                <a:latin typeface="Times"/>
              </a:rPr>
              <a:t>hình</a:t>
            </a:r>
            <a:r>
              <a:rPr lang="en-US" sz="1800">
                <a:latin typeface="Times"/>
              </a:rPr>
              <a:t> BM25 </a:t>
            </a:r>
            <a:r>
              <a:rPr lang="en-US" sz="1800" err="1">
                <a:latin typeface="Times"/>
              </a:rPr>
              <a:t>cho</a:t>
            </a:r>
            <a:r>
              <a:rPr lang="en-US" sz="1800">
                <a:latin typeface="Times"/>
              </a:rPr>
              <a:t> </a:t>
            </a:r>
            <a:r>
              <a:rPr lang="en-US" sz="1800" err="1">
                <a:latin typeface="Times"/>
              </a:rPr>
              <a:t>kết</a:t>
            </a:r>
            <a:r>
              <a:rPr lang="en-US" sz="1800">
                <a:latin typeface="Times"/>
              </a:rPr>
              <a:t> </a:t>
            </a:r>
            <a:r>
              <a:rPr lang="en-US" sz="1800" err="1">
                <a:latin typeface="Times"/>
              </a:rPr>
              <a:t>quả</a:t>
            </a:r>
            <a:r>
              <a:rPr lang="en-US" sz="1800">
                <a:latin typeface="Times"/>
              </a:rPr>
              <a:t> </a:t>
            </a:r>
            <a:r>
              <a:rPr lang="en-US" sz="1800" err="1">
                <a:latin typeface="Times"/>
              </a:rPr>
              <a:t>tốt</a:t>
            </a:r>
            <a:r>
              <a:rPr lang="en-US" sz="1800">
                <a:latin typeface="Times"/>
              </a:rPr>
              <a:t> </a:t>
            </a:r>
            <a:r>
              <a:rPr lang="en-US" sz="1800" err="1">
                <a:latin typeface="Times"/>
              </a:rPr>
              <a:t>nhất</a:t>
            </a:r>
            <a:r>
              <a:rPr lang="en-US" sz="1800">
                <a:latin typeface="Times"/>
              </a:rPr>
              <a:t>.</a:t>
            </a:r>
            <a:r>
              <a:rPr lang="en-US" sz="1800"/>
              <a:t> </a:t>
            </a:r>
            <a:endParaRPr lang="en-US" sz="1800">
              <a:latin typeface="Times New Roman"/>
              <a:cs typeface="Segoe UI"/>
            </a:endParaRPr>
          </a:p>
        </p:txBody>
      </p:sp>
      <p:sp>
        <p:nvSpPr>
          <p:cNvPr id="7" name="Hộp Văn bản 1">
            <a:extLst>
              <a:ext uri="{FF2B5EF4-FFF2-40B4-BE49-F238E27FC236}">
                <a16:creationId xmlns:a16="http://schemas.microsoft.com/office/drawing/2014/main" id="{88BBE9F3-DB55-41C9-9CC0-CD640CCC21B5}"/>
              </a:ext>
            </a:extLst>
          </p:cNvPr>
          <p:cNvSpPr txBox="1"/>
          <p:nvPr/>
        </p:nvSpPr>
        <p:spPr>
          <a:xfrm>
            <a:off x="1452674" y="3911453"/>
            <a:ext cx="5574118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dirty="0"/>
              <a:t>5th-precision, 5th_recall : Precision </a:t>
            </a:r>
            <a:r>
              <a:rPr lang="en-US" dirty="0" err="1"/>
              <a:t>và</a:t>
            </a:r>
            <a:r>
              <a:rPr lang="en-US" dirty="0"/>
              <a:t> Recall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ra 5 docs</a:t>
            </a:r>
          </a:p>
          <a:p>
            <a:r>
              <a:rPr lang="en-US" dirty="0"/>
              <a:t>AP : A</a:t>
            </a:r>
            <a:r>
              <a:rPr lang="en-US" dirty="0">
                <a:latin typeface="Times"/>
              </a:rPr>
              <a:t>verage precision</a:t>
            </a:r>
            <a:r>
              <a:rPr lang="en-US" sz="1800" dirty="0">
                <a:latin typeface="Time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07671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2024574" y="4497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ĐÁNH GIÁ VÀ DEMO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89746D3-D25B-4BA2-A4AA-CF16F30AB7DB}"/>
              </a:ext>
            </a:extLst>
          </p:cNvPr>
          <p:cNvSpPr txBox="1"/>
          <p:nvPr/>
        </p:nvSpPr>
        <p:spPr>
          <a:xfrm>
            <a:off x="7913318" y="4723095"/>
            <a:ext cx="582461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23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4ED7000-EA70-4300-A6DB-DC8CE22B275A}"/>
              </a:ext>
            </a:extLst>
          </p:cNvPr>
          <p:cNvSpPr txBox="1"/>
          <p:nvPr/>
        </p:nvSpPr>
        <p:spPr>
          <a:xfrm>
            <a:off x="884321" y="1425743"/>
            <a:ext cx="369068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>
                <a:latin typeface="Times New Roman"/>
              </a:rPr>
              <a:t>Ưu điểm:</a:t>
            </a:r>
          </a:p>
          <a:p>
            <a:pPr marL="285750" indent="-285750">
              <a:buChar char="•"/>
            </a:pPr>
            <a:r>
              <a:rPr lang="vi-VN" sz="1800">
                <a:latin typeface="Times New Roman"/>
              </a:rPr>
              <a:t>Dễ hiểu và dễ cài đặt.</a:t>
            </a:r>
          </a:p>
          <a:p>
            <a:pPr marL="285750" indent="-285750">
              <a:buChar char="•"/>
            </a:pPr>
            <a:r>
              <a:rPr lang="vi-VN" sz="1800">
                <a:latin typeface="Times New Roman"/>
              </a:rPr>
              <a:t>Phương pháp được sử dụng rộng rãi.</a:t>
            </a:r>
          </a:p>
          <a:p>
            <a:pPr marL="285750" indent="-285750">
              <a:buChar char="•"/>
            </a:pPr>
            <a:r>
              <a:rPr lang="vi-VN" sz="1800">
                <a:latin typeface="Times New Roman"/>
              </a:rPr>
              <a:t>Cho kết quả tốt và khả thi.</a:t>
            </a:r>
          </a:p>
          <a:p>
            <a:pPr marL="285750" indent="-285750">
              <a:buChar char="•"/>
            </a:pPr>
            <a:endParaRPr lang="vi-VN" sz="1800">
              <a:latin typeface="Times New Roman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FCEB9CA-A74C-43CF-9FAD-CF90FC67AAC0}"/>
              </a:ext>
            </a:extLst>
          </p:cNvPr>
          <p:cNvSpPr txBox="1"/>
          <p:nvPr/>
        </p:nvSpPr>
        <p:spPr>
          <a:xfrm>
            <a:off x="5035216" y="1425743"/>
            <a:ext cx="353277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>
                <a:latin typeface="Times New Roman"/>
              </a:rPr>
              <a:t>Nhược điểm:</a:t>
            </a:r>
          </a:p>
          <a:p>
            <a:pPr marL="285750" indent="-285750">
              <a:buChar char="•"/>
            </a:pPr>
            <a:r>
              <a:rPr lang="vi-VN" sz="1800">
                <a:latin typeface="Times New Roman"/>
              </a:rPr>
              <a:t>Từ khóa tìm kiếm phải khớp chính xác với các từ trong văn bản.</a:t>
            </a:r>
          </a:p>
          <a:p>
            <a:pPr marL="285750" indent="-285750">
              <a:buChar char="•"/>
            </a:pPr>
            <a:r>
              <a:rPr lang="vi-VN" sz="1800">
                <a:latin typeface="Times New Roman"/>
              </a:rPr>
              <a:t>Về ngữ nghĩa, các tài liệu có ngữ cảnh tương tự nhưng từ ngữ khác nhau sẽ không được trả về.</a:t>
            </a:r>
          </a:p>
          <a:p>
            <a:pPr marL="285750" indent="-285750">
              <a:buChar char="•"/>
            </a:pPr>
            <a:r>
              <a:rPr lang="vi-VN" sz="1800">
                <a:latin typeface="Times New Roman"/>
              </a:rPr>
              <a:t>Các từ là độc lập với nhau.</a:t>
            </a:r>
          </a:p>
          <a:p>
            <a:pPr marL="285750" indent="-285750">
              <a:buChar char="•"/>
            </a:pPr>
            <a:endParaRPr lang="vi-VN" sz="18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208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445" y="3085465"/>
            <a:ext cx="5359400" cy="1022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GIỚI THIỆU BÀI TOÁN</a:t>
            </a:r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A1D7FB2-B981-4927-94A6-6115DE94454F}"/>
              </a:ext>
            </a:extLst>
          </p:cNvPr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79456" y="1953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GIỚI THIỆU BÀI TOÁN</a:t>
            </a:r>
          </a:p>
        </p:txBody>
      </p:sp>
      <p:sp>
        <p:nvSpPr>
          <p:cNvPr id="258" name="Google Shape;258;p41"/>
          <p:cNvSpPr txBox="1"/>
          <p:nvPr/>
        </p:nvSpPr>
        <p:spPr>
          <a:xfrm>
            <a:off x="421540" y="875072"/>
            <a:ext cx="8140382" cy="143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- Input: 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Từ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khoá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: </a:t>
            </a:r>
            <a:r>
              <a:rPr lang="en-US" sz="1800" b="1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Số</a:t>
            </a:r>
            <a:r>
              <a:rPr lang="en-US" sz="1800" b="1">
                <a:latin typeface="Times New Roman"/>
                <a:ea typeface="Roboto Condensed Light" panose="02000000000000000000"/>
                <a:sym typeface="Roboto Condensed Light" panose="02000000000000000000"/>
              </a:rPr>
              <a:t> Hiệu, Tiêu </a:t>
            </a:r>
            <a:r>
              <a:rPr lang="en-US" sz="1800" b="1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đề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 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hoặc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 </a:t>
            </a:r>
            <a:r>
              <a:rPr lang="en-US" sz="1800" b="1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Nội</a:t>
            </a:r>
            <a:r>
              <a:rPr lang="en-US" sz="1800" b="1">
                <a:latin typeface="Times New Roman"/>
                <a:ea typeface="Roboto Condensed Light" panose="02000000000000000000"/>
                <a:sym typeface="Roboto Condensed Light" panose="02000000000000000000"/>
              </a:rPr>
              <a:t> dung </a:t>
            </a:r>
            <a:r>
              <a:rPr lang="en-US" sz="1800" b="1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ngắn</a:t>
            </a:r>
            <a:r>
              <a:rPr lang="en-US" sz="1800" b="1">
                <a:latin typeface="Times New Roman"/>
                <a:ea typeface="Roboto Condensed Light" panose="02000000000000000000"/>
                <a:sym typeface="Roboto Condensed Light" panose="02000000000000000000"/>
              </a:rPr>
              <a:t> </a:t>
            </a:r>
            <a:r>
              <a:rPr lang="en-US" sz="1800" b="1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gọn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 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của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 Văn 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Bản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.</a:t>
            </a:r>
            <a:endParaRPr lang="vi-VN" sz="1800">
              <a:latin typeface="Times New Roman"/>
            </a:endParaRPr>
          </a:p>
          <a:p>
            <a:endParaRPr lang="en-US" sz="1800">
              <a:latin typeface="Times New Roman"/>
              <a:ea typeface="Roboto Condensed Light" panose="02000000000000000000"/>
            </a:endParaRPr>
          </a:p>
          <a:p>
            <a:endParaRPr lang="en-US" sz="1800">
              <a:latin typeface="Times New Roman"/>
              <a:ea typeface="Roboto Condensed Light" panose="02000000000000000000"/>
              <a:sym typeface="Roboto Condensed Light" panose="02000000000000000000"/>
            </a:endParaRPr>
          </a:p>
          <a:p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- Output: 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văn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bản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có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liên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quan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đến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từ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sym typeface="Roboto Condensed Light" panose="02000000000000000000"/>
              </a:rPr>
              <a:t>khóa</a:t>
            </a:r>
            <a:r>
              <a:rPr lang="en-US" sz="1800">
                <a:latin typeface="Times New Roman"/>
                <a:ea typeface="Roboto Condensed Light" panose="02000000000000000000"/>
                <a:sym typeface="Roboto Condensed Light" panose="02000000000000000000"/>
              </a:rPr>
              <a:t>.</a:t>
            </a:r>
            <a:endParaRPr lang="en-US" sz="1800" err="1">
              <a:latin typeface="Times New Roman"/>
              <a:ea typeface="Roboto Condensed Light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8FFCD10-22A1-42F8-BB78-2E75A36673CD}"/>
              </a:ext>
            </a:extLst>
          </p:cNvPr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4</a:t>
            </a:r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29B653A4-04C6-4896-A9E4-CE1520331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628" y="2145815"/>
            <a:ext cx="5684744" cy="29949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THU THẬP DỮ LIỆU</a:t>
            </a: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BDCD0BA-34FA-4106-B101-2B8DE64CEE5F}"/>
              </a:ext>
            </a:extLst>
          </p:cNvPr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THU THẬP DỮ LIỆU</a:t>
            </a:r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323215" y="915670"/>
            <a:ext cx="6988810" cy="178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latin typeface="Times New Roman"/>
                <a:cs typeface="Times New Roman"/>
              </a:rPr>
              <a:t>- </a:t>
            </a:r>
            <a:r>
              <a:rPr lang="en-US" altLang="en-GB" sz="1800" err="1">
                <a:latin typeface="Times New Roman"/>
                <a:cs typeface="Times New Roman"/>
              </a:rPr>
              <a:t>Dữ</a:t>
            </a:r>
            <a:r>
              <a:rPr lang="en-US" altLang="en-GB" sz="1800"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latin typeface="Times New Roman"/>
                <a:cs typeface="Times New Roman"/>
              </a:rPr>
              <a:t>liệu</a:t>
            </a:r>
            <a:r>
              <a:rPr lang="en-US" altLang="en-GB" sz="1800"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latin typeface="Times New Roman"/>
                <a:cs typeface="Times New Roman"/>
              </a:rPr>
              <a:t>được</a:t>
            </a:r>
            <a:r>
              <a:rPr lang="en-US" altLang="en-GB" sz="1800"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latin typeface="Times New Roman"/>
                <a:cs typeface="Times New Roman"/>
              </a:rPr>
              <a:t>thu</a:t>
            </a:r>
            <a:r>
              <a:rPr lang="en-US" altLang="en-GB" sz="1800"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latin typeface="Times New Roman"/>
                <a:cs typeface="Times New Roman"/>
              </a:rPr>
              <a:t>thập</a:t>
            </a:r>
            <a:r>
              <a:rPr lang="en-US" altLang="en-GB" sz="1800"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latin typeface="Times New Roman"/>
                <a:cs typeface="Times New Roman"/>
              </a:rPr>
              <a:t>từ</a:t>
            </a:r>
            <a:r>
              <a:rPr lang="en-US" altLang="en-GB" sz="1800"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latin typeface="Times New Roman"/>
                <a:cs typeface="Times New Roman"/>
              </a:rPr>
              <a:t>trang</a:t>
            </a:r>
            <a:r>
              <a:rPr lang="en-US" altLang="en-GB" sz="1800">
                <a:latin typeface="Times New Roman"/>
                <a:cs typeface="Times New Roman"/>
              </a:rPr>
              <a:t>: </a:t>
            </a:r>
            <a:r>
              <a:rPr lang="en-US" altLang="en-GB" sz="1800">
                <a:solidFill>
                  <a:srgbClr val="0070C0"/>
                </a:solidFill>
                <a:latin typeface="Times New Roman"/>
                <a:cs typeface="Times New Roman"/>
              </a:rPr>
              <a:t>https://thuvienphapluat.vn/</a:t>
            </a:r>
          </a:p>
          <a:p>
            <a:pPr marL="0" indent="0" algn="l"/>
            <a:endParaRPr lang="en-US" altLang="en-GB" sz="180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-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Dữ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liệu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gồm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212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điều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luật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thuộc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luật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đất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đai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năm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2013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-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Dữ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liệu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được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lưu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vào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file .txt,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được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đặt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tên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en-GB" sz="1800" err="1">
                <a:solidFill>
                  <a:schemeClr val="tx1"/>
                </a:solidFill>
                <a:latin typeface="Times New Roman"/>
                <a:cs typeface="Times New Roman"/>
              </a:rPr>
              <a:t>theo</a:t>
            </a:r>
            <a:r>
              <a:rPr lang="en-US" altLang="en-GB" sz="1800">
                <a:solidFill>
                  <a:schemeClr val="tx1"/>
                </a:solidFill>
                <a:latin typeface="Times New Roman"/>
                <a:cs typeface="Times New Roman"/>
              </a:rPr>
              <a:t> : Dieu(x).txt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2428240"/>
            <a:ext cx="8475980" cy="2638425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E7017B6-8585-45D6-8922-BE0FF958E15B}"/>
              </a:ext>
            </a:extLst>
          </p:cNvPr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>
                <a:latin typeface="Times New Roman"/>
              </a:rPr>
              <a:t>TIỀN XỬ LÝ DỮ LIỆU</a:t>
            </a:r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2" name="Google Shape;482;p5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83" name="Google Shape;483;p5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218ECC6-FF00-4158-9536-1A0F41079D69}"/>
              </a:ext>
            </a:extLst>
          </p:cNvPr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79456" y="1953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0070C0"/>
                </a:solidFill>
                <a:latin typeface="Times New Roman"/>
                <a:cs typeface="Times New Roman"/>
              </a:rPr>
              <a:t>TIỀN XỬ LÝ</a:t>
            </a:r>
          </a:p>
        </p:txBody>
      </p:sp>
      <p:sp>
        <p:nvSpPr>
          <p:cNvPr id="258" name="Google Shape;258;p41"/>
          <p:cNvSpPr txBox="1"/>
          <p:nvPr/>
        </p:nvSpPr>
        <p:spPr>
          <a:xfrm>
            <a:off x="556895" y="874629"/>
            <a:ext cx="8140382" cy="231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-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Tách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từ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trong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văn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bản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(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Sử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dụng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thư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viện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pyvi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Times New Roman" panose="02020603050405020304" charset="0"/>
              <a:ea typeface="Roboto Condensed Light" panose="02000000000000000000"/>
              <a:cs typeface="Times New Roman" panose="02020603050405020304" charset="0"/>
              <a:sym typeface="Roboto Condensed Light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-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Xóa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đi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các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  <a:sym typeface="Roboto Condensed Light" panose="02000000000000000000"/>
              </a:rPr>
              <a:t> stop word</a:t>
            </a:r>
            <a:endParaRPr lang="en-US" sz="1800">
              <a:latin typeface="Times New Roman"/>
              <a:ea typeface="Roboto Condensed Light" panose="02000000000000000000"/>
              <a:cs typeface="Times New Roman"/>
            </a:endParaRPr>
          </a:p>
          <a:p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Link: </a:t>
            </a:r>
            <a:r>
              <a:rPr lang="en-US" sz="1800">
                <a:solidFill>
                  <a:srgbClr val="0070C0"/>
                </a:solidFill>
                <a:ea typeface="Roboto Condensed Light" panose="02000000000000000000"/>
              </a:rPr>
              <a:t>https://github.com/stopwords/vietnamese-stopwords/blob/master/vietnamese-stopwords.txt</a:t>
            </a:r>
            <a:endParaRPr lang="en-US" sz="1800">
              <a:latin typeface="Times New Roman" panose="02020603050405020304" charset="0"/>
              <a:ea typeface="Roboto Condensed Light" panose="02000000000000000000"/>
              <a:cs typeface="Times New Roman" panose="02020603050405020304" charset="0"/>
            </a:endParaRPr>
          </a:p>
          <a:p>
            <a:endParaRPr lang="en-US" sz="1800">
              <a:latin typeface="Times New Roman" panose="02020603050405020304" charset="0"/>
              <a:ea typeface="Roboto Condensed Light" panose="02000000000000000000"/>
              <a:cs typeface="Times New Roman" panose="02020603050405020304" charset="0"/>
            </a:endParaRPr>
          </a:p>
          <a:p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-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</a:rPr>
              <a:t>Xóa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</a:rPr>
              <a:t>dấu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Roboto Condensed Light" panose="02000000000000000000"/>
                <a:cs typeface="Times New Roman"/>
              </a:rPr>
              <a:t>câu</a:t>
            </a:r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 </a:t>
            </a:r>
          </a:p>
          <a:p>
            <a:endParaRPr lang="en-US" sz="1800">
              <a:latin typeface="Times New Roman"/>
              <a:ea typeface="Roboto Condensed Light" panose="02000000000000000000"/>
              <a:cs typeface="Times New Roman"/>
            </a:endParaRPr>
          </a:p>
          <a:p>
            <a:r>
              <a:rPr lang="en-US" sz="1800">
                <a:latin typeface="Times New Roman"/>
                <a:ea typeface="Roboto Condensed Light" panose="02000000000000000000"/>
                <a:cs typeface="Times New Roman"/>
              </a:rPr>
              <a:t>-</a:t>
            </a:r>
            <a:r>
              <a:rPr lang="en-US" sz="1800">
                <a:solidFill>
                  <a:schemeClr val="tx1"/>
                </a:solidFill>
                <a:latin typeface="Times New Roman"/>
                <a:ea typeface="Roboto Condensed Light" panose="02000000000000000000"/>
                <a:cs typeface="Times New Roman"/>
              </a:rPr>
              <a:t> Lưu vào file .txt, được đặt tên theo : Dieu(x).txt</a:t>
            </a:r>
          </a:p>
        </p:txBody>
      </p:sp>
      <p:pic>
        <p:nvPicPr>
          <p:cNvPr id="2" name="Hình ảnh 2" descr="Ảnh có chứa văn bản&#10;&#10;Mô tả được tự động tạo">
            <a:extLst>
              <a:ext uri="{FF2B5EF4-FFF2-40B4-BE49-F238E27FC236}">
                <a16:creationId xmlns:a16="http://schemas.microsoft.com/office/drawing/2014/main" id="{95F4BFB0-FDEC-42B6-8952-E7E78C5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" y="3553337"/>
            <a:ext cx="9157534" cy="120995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6D7F1CF-F687-48E4-8C13-6FD58A29D55D}"/>
              </a:ext>
            </a:extLst>
          </p:cNvPr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629535" y="1348105"/>
            <a:ext cx="5635625" cy="1921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VECTOR SPACE MODEL</a:t>
            </a:r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5003963" y="1059978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8" name="Google Shape;348;p4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49" name="Google Shape;349;p4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4">
            <a:hlinkClick r:id="rId3" action="ppaction://hlinksldjump"/>
          </p:cNvPr>
          <p:cNvSpPr/>
          <p:nvPr/>
        </p:nvSpPr>
        <p:spPr>
          <a:xfrm>
            <a:off x="8004175" y="48362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9F34CE8-9E16-4790-837B-3095F8713B76}"/>
              </a:ext>
            </a:extLst>
          </p:cNvPr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70C0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1058</Words>
  <Application>Microsoft Office PowerPoint</Application>
  <PresentationFormat>On-screen Show (16:9)</PresentationFormat>
  <Paragraphs>242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Times</vt:lpstr>
      <vt:lpstr>Roboto Condensed</vt:lpstr>
      <vt:lpstr>Arial</vt:lpstr>
      <vt:lpstr>Roboto Condensed Light</vt:lpstr>
      <vt:lpstr>Times New Roman</vt:lpstr>
      <vt:lpstr>Segoe UI</vt:lpstr>
      <vt:lpstr>Fira Sans Extra Condensed Medium</vt:lpstr>
      <vt:lpstr>Nunito Light</vt:lpstr>
      <vt:lpstr>Exo 2</vt:lpstr>
      <vt:lpstr>Tech Newsletter XL by Slidesgo</vt:lpstr>
      <vt:lpstr>HỆ THỐNG TRA CỨU LUẬT ĐẤT ĐAI</vt:lpstr>
      <vt:lpstr>1. GIỚI THIỆU BÀI TOÁN 2. THU THẬP DỮ LIỆU 3. TIỀN XỬ LÝ DỮ LIỆU 4. VECTOR SPACE MODEL 5. MÔ HÌNH OKAPI BM25 6. ĐÁNH GIÁ VÀ DEMO</vt:lpstr>
      <vt:lpstr>GIỚI THIỆU BÀI TOÁN</vt:lpstr>
      <vt:lpstr>GIỚI THIỆU BÀI TOÁN</vt:lpstr>
      <vt:lpstr>THU THẬP DỮ LIỆU</vt:lpstr>
      <vt:lpstr>THU THẬP DỮ LIỆU</vt:lpstr>
      <vt:lpstr>TIỀN XỬ LÝ DỮ LIỆU</vt:lpstr>
      <vt:lpstr>TIỀN XỬ LÝ</vt:lpstr>
      <vt:lpstr>VECTOR SPACE MODEL</vt:lpstr>
      <vt:lpstr>VECTOR SPACE MODEL</vt:lpstr>
      <vt:lpstr>VECTOR SPACE MODEL</vt:lpstr>
      <vt:lpstr>VECTOR SPACE MODEL</vt:lpstr>
      <vt:lpstr>VECTOR SPACE MODEL</vt:lpstr>
      <vt:lpstr>MÔ HÌNH OKAPI BM25</vt:lpstr>
      <vt:lpstr>MÔ HÌNH OKAPI BM25</vt:lpstr>
      <vt:lpstr>MÔ HÌNH OKAPI BM25</vt:lpstr>
      <vt:lpstr>MÔ HÌNH OKAPI BM25</vt:lpstr>
      <vt:lpstr>MÔ HÌNH OKAPI BM25</vt:lpstr>
      <vt:lpstr>ĐÁNH GIÁ VÀ DEMO</vt:lpstr>
      <vt:lpstr>PowerPoint Presentation</vt:lpstr>
      <vt:lpstr>THỰC NGHIỆM ĐÁNH GIÁ</vt:lpstr>
      <vt:lpstr>THỰC NGHIỆM ĐÁNH GIÁ</vt:lpstr>
      <vt:lpstr>ĐÁNH GIÁ VÀ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TECH_x000d_NEWSLETTER</dc:title>
  <dc:creator/>
  <cp:lastModifiedBy>Admin</cp:lastModifiedBy>
  <cp:revision>5</cp:revision>
  <dcterms:created xsi:type="dcterms:W3CDTF">2021-06-15T01:34:00Z</dcterms:created>
  <dcterms:modified xsi:type="dcterms:W3CDTF">2021-06-21T06:15:19Z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1033-11.2.0.10152</vt:lpwstr>
  </property>
</Properties>
</file>